
<file path=[Content_Types].xml><?xml version="1.0" encoding="utf-8"?>
<Types xmlns="http://schemas.openxmlformats.org/package/2006/content-types">
  <Default Extension="tmp" ContentType="image/png"/>
  <Default Extension="mp3" ContentType="audio/mpeg"/>
  <Default Extension="png" ContentType="image/png"/>
  <Default Extension="jpeg" ContentType="image/jpeg"/>
  <Default Extension="rels" ContentType="application/vnd.openxmlformats-package.relationships+xml"/>
  <Default Extension="xml" ContentType="application/xml"/>
  <Default Extension="wav" ContentType="audio/x-wa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1" r:id="rId9"/>
    <p:sldId id="264" r:id="rId10"/>
    <p:sldId id="265" r:id="rId11"/>
    <p:sldId id="266" r:id="rId12"/>
    <p:sldId id="267" r:id="rId13"/>
    <p:sldId id="268" r:id="rId14"/>
    <p:sldId id="269" r:id="rId15"/>
    <p:sldId id="272" r:id="rId16"/>
    <p:sldId id="271" r:id="rId17"/>
    <p:sldId id="270"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114"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35B4765-01CF-4107-A10C-BF888A600333}" type="datetimeFigureOut">
              <a:rPr lang="en-US" smtClean="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0D522-A0C2-4AC5-A7BA-807A8E288787}" type="slidenum">
              <a:rPr lang="en-US" smtClean="0"/>
              <a:t>‹#›</a:t>
            </a:fld>
            <a:endParaRPr lang="en-US"/>
          </a:p>
        </p:txBody>
      </p:sp>
    </p:spTree>
    <p:extLst>
      <p:ext uri="{BB962C8B-B14F-4D97-AF65-F5344CB8AC3E}">
        <p14:creationId xmlns:p14="http://schemas.microsoft.com/office/powerpoint/2010/main" val="358957509"/>
      </p:ext>
    </p:extLst>
  </p:cSld>
  <p:clrMapOvr>
    <a:masterClrMapping/>
  </p:clrMapOvr>
  <mc:AlternateContent xmlns:mc="http://schemas.openxmlformats.org/markup-compatibility/2006" xmlns:p14="http://schemas.microsoft.com/office/powerpoint/2010/main">
    <mc:Choice Requires="p14">
      <p:transition spd="med" p14:dur="700">
        <p:fade/>
        <p:sndAc>
          <p:stSnd loop="1">
            <p:snd r:embed="rId1" name="wind.wav"/>
          </p:stSnd>
        </p:sndAc>
      </p:transition>
    </mc:Choice>
    <mc:Fallback xmlns="">
      <p:transition spd="med">
        <p:fade/>
        <p:sndAc>
          <p:stSnd loop="1">
            <p:snd r:embed="rId3" name="wind.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5B4765-01CF-4107-A10C-BF888A600333}" type="datetimeFigureOut">
              <a:rPr lang="en-US" smtClean="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0D522-A0C2-4AC5-A7BA-807A8E288787}" type="slidenum">
              <a:rPr lang="en-US" smtClean="0"/>
              <a:t>‹#›</a:t>
            </a:fld>
            <a:endParaRPr lang="en-US"/>
          </a:p>
        </p:txBody>
      </p:sp>
    </p:spTree>
    <p:extLst>
      <p:ext uri="{BB962C8B-B14F-4D97-AF65-F5344CB8AC3E}">
        <p14:creationId xmlns:p14="http://schemas.microsoft.com/office/powerpoint/2010/main" val="978644057"/>
      </p:ext>
    </p:extLst>
  </p:cSld>
  <p:clrMapOvr>
    <a:masterClrMapping/>
  </p:clrMapOvr>
  <mc:AlternateContent xmlns:mc="http://schemas.openxmlformats.org/markup-compatibility/2006" xmlns:p14="http://schemas.microsoft.com/office/powerpoint/2010/main">
    <mc:Choice Requires="p14">
      <p:transition spd="med" p14:dur="700">
        <p:fade/>
        <p:sndAc>
          <p:stSnd loop="1">
            <p:snd r:embed="rId1" name="wind.wav"/>
          </p:stSnd>
        </p:sndAc>
      </p:transition>
    </mc:Choice>
    <mc:Fallback xmlns="">
      <p:transition spd="med">
        <p:fade/>
        <p:sndAc>
          <p:stSnd loop="1">
            <p:snd r:embed="rId3" name="wind.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5B4765-01CF-4107-A10C-BF888A600333}" type="datetimeFigureOut">
              <a:rPr lang="en-US" smtClean="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0D522-A0C2-4AC5-A7BA-807A8E288787}" type="slidenum">
              <a:rPr lang="en-US" smtClean="0"/>
              <a:t>‹#›</a:t>
            </a:fld>
            <a:endParaRPr lang="en-US"/>
          </a:p>
        </p:txBody>
      </p:sp>
    </p:spTree>
    <p:extLst>
      <p:ext uri="{BB962C8B-B14F-4D97-AF65-F5344CB8AC3E}">
        <p14:creationId xmlns:p14="http://schemas.microsoft.com/office/powerpoint/2010/main" val="2710632600"/>
      </p:ext>
    </p:extLst>
  </p:cSld>
  <p:clrMapOvr>
    <a:masterClrMapping/>
  </p:clrMapOvr>
  <mc:AlternateContent xmlns:mc="http://schemas.openxmlformats.org/markup-compatibility/2006" xmlns:p14="http://schemas.microsoft.com/office/powerpoint/2010/main">
    <mc:Choice Requires="p14">
      <p:transition spd="med" p14:dur="700">
        <p:fade/>
        <p:sndAc>
          <p:stSnd loop="1">
            <p:snd r:embed="rId1" name="wind.wav"/>
          </p:stSnd>
        </p:sndAc>
      </p:transition>
    </mc:Choice>
    <mc:Fallback xmlns="">
      <p:transition spd="med">
        <p:fade/>
        <p:sndAc>
          <p:stSnd loop="1">
            <p:snd r:embed="rId3" name="wind.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5B4765-01CF-4107-A10C-BF888A600333}" type="datetimeFigureOut">
              <a:rPr lang="en-US" smtClean="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0D522-A0C2-4AC5-A7BA-807A8E288787}" type="slidenum">
              <a:rPr lang="en-US" smtClean="0"/>
              <a:t>‹#›</a:t>
            </a:fld>
            <a:endParaRPr lang="en-US"/>
          </a:p>
        </p:txBody>
      </p:sp>
    </p:spTree>
    <p:extLst>
      <p:ext uri="{BB962C8B-B14F-4D97-AF65-F5344CB8AC3E}">
        <p14:creationId xmlns:p14="http://schemas.microsoft.com/office/powerpoint/2010/main" val="213616093"/>
      </p:ext>
    </p:extLst>
  </p:cSld>
  <p:clrMapOvr>
    <a:masterClrMapping/>
  </p:clrMapOvr>
  <mc:AlternateContent xmlns:mc="http://schemas.openxmlformats.org/markup-compatibility/2006" xmlns:p14="http://schemas.microsoft.com/office/powerpoint/2010/main">
    <mc:Choice Requires="p14">
      <p:transition spd="med" p14:dur="700">
        <p:fade/>
        <p:sndAc>
          <p:stSnd loop="1">
            <p:snd r:embed="rId1" name="wind.wav"/>
          </p:stSnd>
        </p:sndAc>
      </p:transition>
    </mc:Choice>
    <mc:Fallback xmlns="">
      <p:transition spd="med">
        <p:fade/>
        <p:sndAc>
          <p:stSnd loop="1">
            <p:snd r:embed="rId3" name="wind.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5B4765-01CF-4107-A10C-BF888A600333}" type="datetimeFigureOut">
              <a:rPr lang="en-US" smtClean="0"/>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0D522-A0C2-4AC5-A7BA-807A8E288787}" type="slidenum">
              <a:rPr lang="en-US" smtClean="0"/>
              <a:t>‹#›</a:t>
            </a:fld>
            <a:endParaRPr lang="en-US"/>
          </a:p>
        </p:txBody>
      </p:sp>
    </p:spTree>
    <p:extLst>
      <p:ext uri="{BB962C8B-B14F-4D97-AF65-F5344CB8AC3E}">
        <p14:creationId xmlns:p14="http://schemas.microsoft.com/office/powerpoint/2010/main" val="954427896"/>
      </p:ext>
    </p:extLst>
  </p:cSld>
  <p:clrMapOvr>
    <a:masterClrMapping/>
  </p:clrMapOvr>
  <mc:AlternateContent xmlns:mc="http://schemas.openxmlformats.org/markup-compatibility/2006" xmlns:p14="http://schemas.microsoft.com/office/powerpoint/2010/main">
    <mc:Choice Requires="p14">
      <p:transition spd="med" p14:dur="700">
        <p:fade/>
        <p:sndAc>
          <p:stSnd loop="1">
            <p:snd r:embed="rId1" name="wind.wav"/>
          </p:stSnd>
        </p:sndAc>
      </p:transition>
    </mc:Choice>
    <mc:Fallback xmlns="">
      <p:transition spd="med">
        <p:fade/>
        <p:sndAc>
          <p:stSnd loop="1">
            <p:snd r:embed="rId3" name="wind.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35B4765-01CF-4107-A10C-BF888A600333}" type="datetimeFigureOut">
              <a:rPr lang="en-US" smtClean="0"/>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80D522-A0C2-4AC5-A7BA-807A8E288787}" type="slidenum">
              <a:rPr lang="en-US" smtClean="0"/>
              <a:t>‹#›</a:t>
            </a:fld>
            <a:endParaRPr lang="en-US"/>
          </a:p>
        </p:txBody>
      </p:sp>
    </p:spTree>
    <p:extLst>
      <p:ext uri="{BB962C8B-B14F-4D97-AF65-F5344CB8AC3E}">
        <p14:creationId xmlns:p14="http://schemas.microsoft.com/office/powerpoint/2010/main" val="310891449"/>
      </p:ext>
    </p:extLst>
  </p:cSld>
  <p:clrMapOvr>
    <a:masterClrMapping/>
  </p:clrMapOvr>
  <mc:AlternateContent xmlns:mc="http://schemas.openxmlformats.org/markup-compatibility/2006" xmlns:p14="http://schemas.microsoft.com/office/powerpoint/2010/main">
    <mc:Choice Requires="p14">
      <p:transition spd="med" p14:dur="700">
        <p:fade/>
        <p:sndAc>
          <p:stSnd loop="1">
            <p:snd r:embed="rId1" name="wind.wav"/>
          </p:stSnd>
        </p:sndAc>
      </p:transition>
    </mc:Choice>
    <mc:Fallback xmlns="">
      <p:transition spd="med">
        <p:fade/>
        <p:sndAc>
          <p:stSnd loop="1">
            <p:snd r:embed="rId3" name="wind.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35B4765-01CF-4107-A10C-BF888A600333}" type="datetimeFigureOut">
              <a:rPr lang="en-US" smtClean="0"/>
              <a:t>1/25/2025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80D522-A0C2-4AC5-A7BA-807A8E288787}" type="slidenum">
              <a:rPr lang="en-US" smtClean="0"/>
              <a:t>‹#›</a:t>
            </a:fld>
            <a:endParaRPr lang="en-US"/>
          </a:p>
        </p:txBody>
      </p:sp>
    </p:spTree>
    <p:extLst>
      <p:ext uri="{BB962C8B-B14F-4D97-AF65-F5344CB8AC3E}">
        <p14:creationId xmlns:p14="http://schemas.microsoft.com/office/powerpoint/2010/main" val="686226043"/>
      </p:ext>
    </p:extLst>
  </p:cSld>
  <p:clrMapOvr>
    <a:masterClrMapping/>
  </p:clrMapOvr>
  <mc:AlternateContent xmlns:mc="http://schemas.openxmlformats.org/markup-compatibility/2006" xmlns:p14="http://schemas.microsoft.com/office/powerpoint/2010/main">
    <mc:Choice Requires="p14">
      <p:transition spd="med" p14:dur="700">
        <p:fade/>
        <p:sndAc>
          <p:stSnd loop="1">
            <p:snd r:embed="rId1" name="wind.wav"/>
          </p:stSnd>
        </p:sndAc>
      </p:transition>
    </mc:Choice>
    <mc:Fallback xmlns="">
      <p:transition spd="med">
        <p:fade/>
        <p:sndAc>
          <p:stSnd loop="1">
            <p:snd r:embed="rId3" name="wind.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35B4765-01CF-4107-A10C-BF888A600333}" type="datetimeFigureOut">
              <a:rPr lang="en-US" smtClean="0"/>
              <a:t>1/25/2025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80D522-A0C2-4AC5-A7BA-807A8E288787}" type="slidenum">
              <a:rPr lang="en-US" smtClean="0"/>
              <a:t>‹#›</a:t>
            </a:fld>
            <a:endParaRPr lang="en-US"/>
          </a:p>
        </p:txBody>
      </p:sp>
    </p:spTree>
    <p:extLst>
      <p:ext uri="{BB962C8B-B14F-4D97-AF65-F5344CB8AC3E}">
        <p14:creationId xmlns:p14="http://schemas.microsoft.com/office/powerpoint/2010/main" val="181143823"/>
      </p:ext>
    </p:extLst>
  </p:cSld>
  <p:clrMapOvr>
    <a:masterClrMapping/>
  </p:clrMapOvr>
  <mc:AlternateContent xmlns:mc="http://schemas.openxmlformats.org/markup-compatibility/2006" xmlns:p14="http://schemas.microsoft.com/office/powerpoint/2010/main">
    <mc:Choice Requires="p14">
      <p:transition spd="med" p14:dur="700">
        <p:fade/>
        <p:sndAc>
          <p:stSnd loop="1">
            <p:snd r:embed="rId1" name="wind.wav"/>
          </p:stSnd>
        </p:sndAc>
      </p:transition>
    </mc:Choice>
    <mc:Fallback xmlns="">
      <p:transition spd="med">
        <p:fade/>
        <p:sndAc>
          <p:stSnd loop="1">
            <p:snd r:embed="rId3" name="wind.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5B4765-01CF-4107-A10C-BF888A600333}" type="datetimeFigureOut">
              <a:rPr lang="en-US" smtClean="0"/>
              <a:t>1/25/2025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80D522-A0C2-4AC5-A7BA-807A8E288787}" type="slidenum">
              <a:rPr lang="en-US" smtClean="0"/>
              <a:t>‹#›</a:t>
            </a:fld>
            <a:endParaRPr lang="en-US"/>
          </a:p>
        </p:txBody>
      </p:sp>
    </p:spTree>
    <p:extLst>
      <p:ext uri="{BB962C8B-B14F-4D97-AF65-F5344CB8AC3E}">
        <p14:creationId xmlns:p14="http://schemas.microsoft.com/office/powerpoint/2010/main" val="1718434772"/>
      </p:ext>
    </p:extLst>
  </p:cSld>
  <p:clrMapOvr>
    <a:masterClrMapping/>
  </p:clrMapOvr>
  <mc:AlternateContent xmlns:mc="http://schemas.openxmlformats.org/markup-compatibility/2006" xmlns:p14="http://schemas.microsoft.com/office/powerpoint/2010/main">
    <mc:Choice Requires="p14">
      <p:transition spd="med" p14:dur="700">
        <p:fade/>
        <p:sndAc>
          <p:stSnd loop="1">
            <p:snd r:embed="rId1" name="wind.wav"/>
          </p:stSnd>
        </p:sndAc>
      </p:transition>
    </mc:Choice>
    <mc:Fallback xmlns="">
      <p:transition spd="med">
        <p:fade/>
        <p:sndAc>
          <p:stSnd loop="1">
            <p:snd r:embed="rId3" name="wind.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5B4765-01CF-4107-A10C-BF888A600333}" type="datetimeFigureOut">
              <a:rPr lang="en-US" smtClean="0"/>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80D522-A0C2-4AC5-A7BA-807A8E288787}" type="slidenum">
              <a:rPr lang="en-US" smtClean="0"/>
              <a:t>‹#›</a:t>
            </a:fld>
            <a:endParaRPr lang="en-US"/>
          </a:p>
        </p:txBody>
      </p:sp>
    </p:spTree>
    <p:extLst>
      <p:ext uri="{BB962C8B-B14F-4D97-AF65-F5344CB8AC3E}">
        <p14:creationId xmlns:p14="http://schemas.microsoft.com/office/powerpoint/2010/main" val="2821119732"/>
      </p:ext>
    </p:extLst>
  </p:cSld>
  <p:clrMapOvr>
    <a:masterClrMapping/>
  </p:clrMapOvr>
  <mc:AlternateContent xmlns:mc="http://schemas.openxmlformats.org/markup-compatibility/2006" xmlns:p14="http://schemas.microsoft.com/office/powerpoint/2010/main">
    <mc:Choice Requires="p14">
      <p:transition spd="med" p14:dur="700">
        <p:fade/>
        <p:sndAc>
          <p:stSnd loop="1">
            <p:snd r:embed="rId1" name="wind.wav"/>
          </p:stSnd>
        </p:sndAc>
      </p:transition>
    </mc:Choice>
    <mc:Fallback xmlns="">
      <p:transition spd="med">
        <p:fade/>
        <p:sndAc>
          <p:stSnd loop="1">
            <p:snd r:embed="rId3" name="wind.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5B4765-01CF-4107-A10C-BF888A600333}" type="datetimeFigureOut">
              <a:rPr lang="en-US" smtClean="0"/>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80D522-A0C2-4AC5-A7BA-807A8E288787}" type="slidenum">
              <a:rPr lang="en-US" smtClean="0"/>
              <a:t>‹#›</a:t>
            </a:fld>
            <a:endParaRPr lang="en-US"/>
          </a:p>
        </p:txBody>
      </p:sp>
    </p:spTree>
    <p:extLst>
      <p:ext uri="{BB962C8B-B14F-4D97-AF65-F5344CB8AC3E}">
        <p14:creationId xmlns:p14="http://schemas.microsoft.com/office/powerpoint/2010/main" val="2398130389"/>
      </p:ext>
    </p:extLst>
  </p:cSld>
  <p:clrMapOvr>
    <a:masterClrMapping/>
  </p:clrMapOvr>
  <mc:AlternateContent xmlns:mc="http://schemas.openxmlformats.org/markup-compatibility/2006" xmlns:p14="http://schemas.microsoft.com/office/powerpoint/2010/main">
    <mc:Choice Requires="p14">
      <p:transition spd="med" p14:dur="700">
        <p:fade/>
        <p:sndAc>
          <p:stSnd loop="1">
            <p:snd r:embed="rId1" name="wind.wav"/>
          </p:stSnd>
        </p:sndAc>
      </p:transition>
    </mc:Choice>
    <mc:Fallback xmlns="">
      <p:transition spd="med">
        <p:fade/>
        <p:sndAc>
          <p:stSnd loop="1">
            <p:snd r:embed="rId3" name="wind.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audio" Target="../media/audio1.wa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5B4765-01CF-4107-A10C-BF888A600333}" type="datetimeFigureOut">
              <a:rPr lang="en-US" smtClean="0"/>
              <a:t>1/25/2025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80D522-A0C2-4AC5-A7BA-807A8E288787}" type="slidenum">
              <a:rPr lang="en-US" smtClean="0"/>
              <a:t>‹#›</a:t>
            </a:fld>
            <a:endParaRPr lang="en-US"/>
          </a:p>
        </p:txBody>
      </p:sp>
    </p:spTree>
    <p:extLst>
      <p:ext uri="{BB962C8B-B14F-4D97-AF65-F5344CB8AC3E}">
        <p14:creationId xmlns:p14="http://schemas.microsoft.com/office/powerpoint/2010/main" val="2009663582"/>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sndAc>
          <p:stSnd loop="1">
            <p:snd r:embed="rId13" name="wind.wav"/>
          </p:stSnd>
        </p:sndAc>
      </p:transition>
    </mc:Choice>
    <mc:Fallback xmlns="">
      <p:transition spd="med">
        <p:fade/>
        <p:sndAc>
          <p:stSnd loop="1">
            <p:snd r:embed="rId14" name="wind.wav"/>
          </p:st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2.tmp"/></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audio" Target="../media/audio3.wav"/><Relationship Id="rId1" Type="http://schemas.openxmlformats.org/officeDocument/2006/relationships/slideLayout" Target="../slideLayouts/slideLayout7.xml"/><Relationship Id="rId5" Type="http://schemas.openxmlformats.org/officeDocument/2006/relationships/audio" Target="../media/audio3.wav"/><Relationship Id="rId4" Type="http://schemas.openxmlformats.org/officeDocument/2006/relationships/image" Target="../media/image18.tmp"/></Relationships>
</file>

<file path=ppt/slides/_rels/slide2.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audio" Target="../media/audio2.wav"/><Relationship Id="rId1" Type="http://schemas.openxmlformats.org/officeDocument/2006/relationships/slideLayout" Target="../slideLayouts/slideLayout7.xml"/><Relationship Id="rId4" Type="http://schemas.openxmlformats.org/officeDocument/2006/relationships/audio" Target="../media/audio2.wav"/></Relationships>
</file>

<file path=ppt/slides/_rels/slide3.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4.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png"/><Relationship Id="rId5" Type="http://schemas.openxmlformats.org/officeDocument/2006/relationships/image" Target="../media/image7.tmp"/><Relationship Id="rId4" Type="http://schemas.openxmlformats.org/officeDocument/2006/relationships/image" Target="../media/image6.tmp"/></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9.tmp"/></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3.tmp"/><Relationship Id="rId5" Type="http://schemas.openxmlformats.org/officeDocument/2006/relationships/image" Target="../media/image12.tmp"/><Relationship Id="rId4" Type="http://schemas.openxmlformats.org/officeDocument/2006/relationships/image" Target="../media/image11.tmp"/></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image" Target="../media/image14.tmp"/></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image" Target="../media/image15.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6" name="Rectangle 5"/>
          <p:cNvSpPr/>
          <p:nvPr/>
        </p:nvSpPr>
        <p:spPr>
          <a:xfrm>
            <a:off x="0" y="-55336"/>
            <a:ext cx="12672646" cy="691333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0" dirty="0" smtClean="0">
                <a:solidFill>
                  <a:schemeClr val="bg1"/>
                </a:solidFill>
                <a:latin typeface="Arial Black" panose="020B0A04020102020204" pitchFamily="34" charset="0"/>
              </a:rPr>
              <a:t>WELCOME</a:t>
            </a:r>
            <a:endParaRPr lang="en-US" sz="13000" dirty="0">
              <a:solidFill>
                <a:schemeClr val="bg1"/>
              </a:solidFill>
              <a:latin typeface="Arial Black" panose="020B0A04020102020204" pitchFamily="34" charset="0"/>
            </a:endParaRPr>
          </a:p>
        </p:txBody>
      </p:sp>
      <p:sp>
        <p:nvSpPr>
          <p:cNvPr id="7" name="TextBox 6"/>
          <p:cNvSpPr txBox="1"/>
          <p:nvPr/>
        </p:nvSpPr>
        <p:spPr>
          <a:xfrm>
            <a:off x="1877819" y="4199086"/>
            <a:ext cx="9258300" cy="461665"/>
          </a:xfrm>
          <a:prstGeom prst="rect">
            <a:avLst/>
          </a:prstGeom>
          <a:noFill/>
        </p:spPr>
        <p:txBody>
          <a:bodyPr wrap="square" rtlCol="0">
            <a:spAutoFit/>
          </a:bodyPr>
          <a:lstStyle/>
          <a:p>
            <a:r>
              <a:rPr lang="en-US" sz="2400" b="1" spc="1800" dirty="0" smtClean="0">
                <a:solidFill>
                  <a:schemeClr val="bg1"/>
                </a:solidFill>
                <a:latin typeface="High Tower Text" panose="02040502050506030303" pitchFamily="18" charset="0"/>
                <a:ea typeface="Arial Unicode MS" panose="020B0604020202020204" pitchFamily="34" charset="-128"/>
                <a:cs typeface="Arial Unicode MS" panose="020B0604020202020204" pitchFamily="34" charset="-128"/>
              </a:rPr>
              <a:t>TO OUR DEMONSTRATION</a:t>
            </a:r>
            <a:endParaRPr lang="en-US" sz="2400" b="1" spc="1800" dirty="0">
              <a:solidFill>
                <a:schemeClr val="bg1"/>
              </a:solidFill>
              <a:latin typeface="High Tower Text" panose="02040502050506030303" pitchFamily="18" charset="0"/>
              <a:ea typeface="Arial Unicode MS" panose="020B0604020202020204" pitchFamily="34" charset="-128"/>
              <a:cs typeface="Arial Unicode MS" panose="020B0604020202020204" pitchFamily="34" charset="-128"/>
            </a:endParaRPr>
          </a:p>
        </p:txBody>
      </p:sp>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3360" y="-16925"/>
            <a:ext cx="2649286" cy="2649286"/>
          </a:xfrm>
          <a:prstGeom prst="rect">
            <a:avLst/>
          </a:prstGeom>
        </p:spPr>
      </p:pic>
    </p:spTree>
    <p:extLst>
      <p:ext uri="{BB962C8B-B14F-4D97-AF65-F5344CB8AC3E}">
        <p14:creationId xmlns:p14="http://schemas.microsoft.com/office/powerpoint/2010/main" val="2174932490"/>
      </p:ext>
    </p:extLst>
  </p:cSld>
  <p:clrMapOvr>
    <a:masterClrMapping/>
  </p:clrMapOvr>
  <mc:AlternateContent xmlns:mc="http://schemas.openxmlformats.org/markup-compatibility/2006" xmlns:p14="http://schemas.microsoft.com/office/powerpoint/2010/main">
    <mc:Choice Requires="p14">
      <p:transition spd="med" p14:dur="700" advClick="0" advTm="2000">
        <p:fade/>
        <p:sndAc>
          <p:stSnd loop="1">
            <p:snd r:embed="rId2" name="wind.wav"/>
          </p:stSnd>
        </p:sndAc>
      </p:transition>
    </mc:Choice>
    <mc:Fallback xmlns="">
      <p:transition spd="med" advClick="0" advTm="2000">
        <p:fade/>
        <p:sndAc>
          <p:stSnd loop="1">
            <p:snd r:embed="rId5" name="wind.wav"/>
          </p:stSnd>
        </p:sndAc>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9678" y="106337"/>
            <a:ext cx="4262898" cy="584775"/>
          </a:xfrm>
          <a:prstGeom prst="rect">
            <a:avLst/>
          </a:prstGeom>
        </p:spPr>
        <p:txBody>
          <a:bodyPr wrap="none">
            <a:spAutoFit/>
          </a:bodyPr>
          <a:lstStyle/>
          <a:p>
            <a:r>
              <a:rPr lang="en-US" sz="3200" b="1" dirty="0">
                <a:effectLst>
                  <a:outerShdw blurRad="38100" dist="38100" dir="2700000" algn="tl">
                    <a:srgbClr val="000000">
                      <a:alpha val="43137"/>
                    </a:srgbClr>
                  </a:outerShdw>
                </a:effectLst>
                <a:latin typeface="Bodoni MT Black" panose="02070A03080606020203" pitchFamily="18" charset="0"/>
              </a:rPr>
              <a:t>Rest of the code </a:t>
            </a:r>
            <a:r>
              <a:rPr lang="en-US" sz="3200" b="1" dirty="0" smtClean="0">
                <a:effectLst>
                  <a:outerShdw blurRad="38100" dist="38100" dir="2700000" algn="tl">
                    <a:srgbClr val="000000">
                      <a:alpha val="43137"/>
                    </a:srgbClr>
                  </a:outerShdw>
                </a:effectLst>
                <a:latin typeface="Bodoni MT Black" panose="02070A03080606020203" pitchFamily="18" charset="0"/>
              </a:rPr>
              <a:t>is: </a:t>
            </a:r>
            <a:endParaRPr lang="en-US" sz="3200" b="1" dirty="0">
              <a:effectLst>
                <a:outerShdw blurRad="38100" dist="38100" dir="2700000" algn="tl">
                  <a:srgbClr val="000000">
                    <a:alpha val="43137"/>
                  </a:srgbClr>
                </a:outerShdw>
              </a:effectLst>
              <a:latin typeface="Bodoni MT Black" panose="02070A03080606020203" pitchFamily="18" charset="0"/>
            </a:endParaRPr>
          </a:p>
        </p:txBody>
      </p:sp>
      <p:sp>
        <p:nvSpPr>
          <p:cNvPr id="3" name="Rectangle 2"/>
          <p:cNvSpPr/>
          <p:nvPr/>
        </p:nvSpPr>
        <p:spPr>
          <a:xfrm>
            <a:off x="166836" y="691112"/>
            <a:ext cx="8751480" cy="6186309"/>
          </a:xfrm>
          <a:prstGeom prst="rect">
            <a:avLst/>
          </a:prstGeom>
        </p:spPr>
        <p:txBody>
          <a:bodyPr wrap="square">
            <a:spAutoFit/>
          </a:bodyPr>
          <a:lstStyle/>
          <a:p>
            <a:r>
              <a:rPr lang="en-US" dirty="0"/>
              <a:t># Loading game assets(images</a:t>
            </a:r>
            <a:r>
              <a:rPr lang="en-US" dirty="0" smtClean="0"/>
              <a:t>)</a:t>
            </a:r>
          </a:p>
          <a:p>
            <a:r>
              <a:rPr lang="en-US" dirty="0" err="1" smtClean="0"/>
              <a:t>spaceship_image</a:t>
            </a:r>
            <a:r>
              <a:rPr lang="en-US" dirty="0" smtClean="0"/>
              <a:t> </a:t>
            </a:r>
            <a:r>
              <a:rPr lang="en-US" dirty="0"/>
              <a:t>= </a:t>
            </a:r>
            <a:r>
              <a:rPr lang="en-US" dirty="0" err="1" smtClean="0"/>
              <a:t>pygame.image.load</a:t>
            </a:r>
            <a:r>
              <a:rPr lang="en-US" dirty="0"/>
              <a:t>("C:/Users/LAIBA/Pictures/spaceship.jpg</a:t>
            </a:r>
            <a:r>
              <a:rPr lang="en-US" dirty="0" smtClean="0"/>
              <a:t>")</a:t>
            </a:r>
          </a:p>
          <a:p>
            <a:r>
              <a:rPr lang="en-US" dirty="0" err="1" smtClean="0"/>
              <a:t>spaceship_image</a:t>
            </a:r>
            <a:r>
              <a:rPr lang="en-US" dirty="0" smtClean="0"/>
              <a:t> </a:t>
            </a:r>
            <a:r>
              <a:rPr lang="en-US" dirty="0"/>
              <a:t>= </a:t>
            </a:r>
            <a:r>
              <a:rPr lang="en-US" dirty="0" err="1"/>
              <a:t>pygame.transform.scale</a:t>
            </a:r>
            <a:r>
              <a:rPr lang="en-US" dirty="0"/>
              <a:t>(</a:t>
            </a:r>
            <a:r>
              <a:rPr lang="en-US" dirty="0" err="1"/>
              <a:t>spaceship_image</a:t>
            </a:r>
            <a:r>
              <a:rPr lang="en-US" dirty="0"/>
              <a:t>, (60, 60</a:t>
            </a:r>
            <a:r>
              <a:rPr lang="en-US" dirty="0" smtClean="0"/>
              <a:t>))</a:t>
            </a:r>
          </a:p>
          <a:p>
            <a:r>
              <a:rPr lang="en-US" dirty="0" err="1"/>
              <a:t>ally_image</a:t>
            </a:r>
            <a:r>
              <a:rPr lang="en-US" dirty="0"/>
              <a:t> = </a:t>
            </a:r>
            <a:r>
              <a:rPr lang="en-US" dirty="0" err="1"/>
              <a:t>pygame.image.load</a:t>
            </a:r>
            <a:r>
              <a:rPr lang="en-US" dirty="0"/>
              <a:t>("C:/Users/LAIBA/Pictures/ally.jpg</a:t>
            </a:r>
            <a:r>
              <a:rPr lang="en-US" dirty="0" smtClean="0"/>
              <a:t>")</a:t>
            </a:r>
          </a:p>
          <a:p>
            <a:r>
              <a:rPr lang="en-US" dirty="0" err="1" smtClean="0"/>
              <a:t>ally_image</a:t>
            </a:r>
            <a:r>
              <a:rPr lang="en-US" dirty="0" smtClean="0"/>
              <a:t> </a:t>
            </a:r>
            <a:r>
              <a:rPr lang="en-US" dirty="0"/>
              <a:t>= </a:t>
            </a:r>
            <a:r>
              <a:rPr lang="en-US" dirty="0" err="1"/>
              <a:t>pygame.transform.scale</a:t>
            </a:r>
            <a:r>
              <a:rPr lang="en-US" dirty="0"/>
              <a:t>(</a:t>
            </a:r>
            <a:r>
              <a:rPr lang="en-US" dirty="0" err="1"/>
              <a:t>ally_image</a:t>
            </a:r>
            <a:r>
              <a:rPr lang="en-US" dirty="0"/>
              <a:t>, (60, 60</a:t>
            </a:r>
            <a:r>
              <a:rPr lang="en-US" dirty="0" smtClean="0"/>
              <a:t>))</a:t>
            </a:r>
          </a:p>
          <a:p>
            <a:r>
              <a:rPr lang="en-US" dirty="0" err="1" smtClean="0"/>
              <a:t>bullet_image</a:t>
            </a:r>
            <a:r>
              <a:rPr lang="en-US" dirty="0" smtClean="0"/>
              <a:t> </a:t>
            </a:r>
            <a:r>
              <a:rPr lang="en-US" dirty="0"/>
              <a:t>= </a:t>
            </a:r>
            <a:r>
              <a:rPr lang="en-US" dirty="0" err="1"/>
              <a:t>pygame.image.load</a:t>
            </a:r>
            <a:r>
              <a:rPr lang="en-US" dirty="0"/>
              <a:t>("C:/Users/LAIBA/Pictures/bullet.jpg</a:t>
            </a:r>
            <a:r>
              <a:rPr lang="en-US" dirty="0" smtClean="0"/>
              <a:t>")</a:t>
            </a:r>
          </a:p>
          <a:p>
            <a:r>
              <a:rPr lang="en-US" dirty="0" err="1" smtClean="0"/>
              <a:t>bullet_image</a:t>
            </a:r>
            <a:r>
              <a:rPr lang="en-US" dirty="0" smtClean="0"/>
              <a:t> </a:t>
            </a:r>
            <a:r>
              <a:rPr lang="en-US" dirty="0"/>
              <a:t>= </a:t>
            </a:r>
            <a:r>
              <a:rPr lang="en-US" dirty="0" err="1"/>
              <a:t>pygame.transform.scale</a:t>
            </a:r>
            <a:r>
              <a:rPr lang="en-US" dirty="0"/>
              <a:t>(</a:t>
            </a:r>
            <a:r>
              <a:rPr lang="en-US" dirty="0" err="1"/>
              <a:t>bullet_image</a:t>
            </a:r>
            <a:r>
              <a:rPr lang="en-US" dirty="0"/>
              <a:t>, (5, 10</a:t>
            </a:r>
            <a:r>
              <a:rPr lang="en-US" dirty="0" smtClean="0"/>
              <a:t>))</a:t>
            </a:r>
          </a:p>
          <a:p>
            <a:r>
              <a:rPr lang="en-US" dirty="0" err="1" smtClean="0"/>
              <a:t>asteroid_image</a:t>
            </a:r>
            <a:r>
              <a:rPr lang="en-US" dirty="0" smtClean="0"/>
              <a:t>=</a:t>
            </a:r>
            <a:r>
              <a:rPr lang="en-US" dirty="0" err="1" smtClean="0"/>
              <a:t>pygame.image.load</a:t>
            </a:r>
            <a:r>
              <a:rPr lang="en-US" dirty="0"/>
              <a:t>("C:/Users/LAIBA/Pictures/asteroid.jpg</a:t>
            </a:r>
            <a:r>
              <a:rPr lang="en-US" dirty="0" smtClean="0"/>
              <a:t>")</a:t>
            </a:r>
          </a:p>
          <a:p>
            <a:r>
              <a:rPr lang="en-US" dirty="0" err="1" smtClean="0"/>
              <a:t>asteroid_image</a:t>
            </a:r>
            <a:r>
              <a:rPr lang="en-US" dirty="0" smtClean="0"/>
              <a:t> </a:t>
            </a:r>
            <a:r>
              <a:rPr lang="en-US" dirty="0" err="1" smtClean="0"/>
              <a:t>pygame.transform.scale</a:t>
            </a:r>
            <a:r>
              <a:rPr lang="en-US" dirty="0" smtClean="0"/>
              <a:t>(</a:t>
            </a:r>
            <a:r>
              <a:rPr lang="en-US" dirty="0" err="1" smtClean="0"/>
              <a:t>asteroid_image</a:t>
            </a:r>
            <a:r>
              <a:rPr lang="en-US" dirty="0"/>
              <a:t>, (50, 50</a:t>
            </a:r>
            <a:r>
              <a:rPr lang="en-US" dirty="0" smtClean="0"/>
              <a:t>))</a:t>
            </a:r>
          </a:p>
          <a:p>
            <a:r>
              <a:rPr lang="en-US" dirty="0" err="1" smtClean="0"/>
              <a:t>explosion_image</a:t>
            </a:r>
            <a:r>
              <a:rPr lang="en-US" dirty="0"/>
              <a:t>=</a:t>
            </a:r>
            <a:r>
              <a:rPr lang="en-US" dirty="0" err="1" smtClean="0"/>
              <a:t>pygame.image.load</a:t>
            </a:r>
            <a:r>
              <a:rPr lang="en-US" dirty="0"/>
              <a:t>("C:/Users/LAIBA/Pictures/explosion.jpg</a:t>
            </a:r>
            <a:r>
              <a:rPr lang="en-US" dirty="0" smtClean="0"/>
              <a:t>")</a:t>
            </a:r>
          </a:p>
          <a:p>
            <a:r>
              <a:rPr lang="en-US" dirty="0" err="1" smtClean="0"/>
              <a:t>explosion_image</a:t>
            </a:r>
            <a:r>
              <a:rPr lang="en-US" dirty="0" smtClean="0"/>
              <a:t> </a:t>
            </a:r>
            <a:r>
              <a:rPr lang="en-US" dirty="0"/>
              <a:t>= </a:t>
            </a:r>
            <a:r>
              <a:rPr lang="en-US" dirty="0" err="1"/>
              <a:t>pygame.transform.scale</a:t>
            </a:r>
            <a:r>
              <a:rPr lang="en-US" dirty="0"/>
              <a:t>(</a:t>
            </a:r>
            <a:r>
              <a:rPr lang="en-US" dirty="0" err="1"/>
              <a:t>explosion_image</a:t>
            </a:r>
            <a:r>
              <a:rPr lang="en-US" dirty="0"/>
              <a:t>, (60, 60</a:t>
            </a:r>
            <a:r>
              <a:rPr lang="en-US" dirty="0" smtClean="0"/>
              <a:t>))</a:t>
            </a:r>
          </a:p>
          <a:p>
            <a:r>
              <a:rPr lang="en-US" dirty="0" err="1" smtClean="0"/>
              <a:t>background_image</a:t>
            </a:r>
            <a:r>
              <a:rPr lang="en-US" dirty="0"/>
              <a:t>=</a:t>
            </a:r>
            <a:r>
              <a:rPr lang="en-US" dirty="0" err="1" smtClean="0"/>
              <a:t>pygame.image.load</a:t>
            </a:r>
            <a:r>
              <a:rPr lang="en-US" dirty="0"/>
              <a:t>("C:/Users/LAIBA/Pictures/background.jpg</a:t>
            </a:r>
            <a:r>
              <a:rPr lang="en-US" dirty="0" smtClean="0"/>
              <a:t>")</a:t>
            </a:r>
          </a:p>
          <a:p>
            <a:r>
              <a:rPr lang="en-US" dirty="0" err="1" smtClean="0"/>
              <a:t>background_image</a:t>
            </a:r>
            <a:r>
              <a:rPr lang="en-US" dirty="0" smtClean="0"/>
              <a:t> </a:t>
            </a:r>
            <a:r>
              <a:rPr lang="en-US" dirty="0"/>
              <a:t>= </a:t>
            </a:r>
            <a:r>
              <a:rPr lang="en-US" dirty="0" err="1"/>
              <a:t>pygame.transform.scale</a:t>
            </a:r>
            <a:r>
              <a:rPr lang="en-US" dirty="0"/>
              <a:t>(</a:t>
            </a:r>
            <a:r>
              <a:rPr lang="en-US" dirty="0" err="1"/>
              <a:t>background_image</a:t>
            </a:r>
            <a:r>
              <a:rPr lang="en-US" dirty="0"/>
              <a:t>, (SCREEN_WIDTH, SCREEN_HEIGHT</a:t>
            </a:r>
            <a:r>
              <a:rPr lang="en-US" dirty="0" smtClean="0"/>
              <a:t>))</a:t>
            </a:r>
          </a:p>
          <a:p>
            <a:r>
              <a:rPr lang="en-US" dirty="0"/>
              <a:t># Initializing Sound </a:t>
            </a:r>
            <a:r>
              <a:rPr lang="en-US" dirty="0" smtClean="0"/>
              <a:t>Mixer</a:t>
            </a:r>
          </a:p>
          <a:p>
            <a:r>
              <a:rPr lang="en-US" dirty="0" err="1" smtClean="0"/>
              <a:t>pygame.mixer.init</a:t>
            </a:r>
            <a:r>
              <a:rPr lang="en-US" dirty="0" smtClean="0"/>
              <a:t>()</a:t>
            </a:r>
          </a:p>
          <a:p>
            <a:r>
              <a:rPr lang="en-US" dirty="0" smtClean="0"/>
              <a:t># </a:t>
            </a:r>
            <a:r>
              <a:rPr lang="en-US" dirty="0"/>
              <a:t>Loading Sound </a:t>
            </a:r>
            <a:r>
              <a:rPr lang="en-US" dirty="0" smtClean="0"/>
              <a:t>Effects</a:t>
            </a:r>
          </a:p>
          <a:p>
            <a:r>
              <a:rPr lang="en-US" dirty="0" err="1" smtClean="0"/>
              <a:t>fire_sound</a:t>
            </a:r>
            <a:r>
              <a:rPr lang="en-US" dirty="0" smtClean="0"/>
              <a:t> </a:t>
            </a:r>
            <a:r>
              <a:rPr lang="en-US" dirty="0"/>
              <a:t>= </a:t>
            </a:r>
            <a:r>
              <a:rPr lang="en-US" dirty="0" err="1"/>
              <a:t>pygame.mixer.Sound</a:t>
            </a:r>
            <a:r>
              <a:rPr lang="en-US" dirty="0"/>
              <a:t>("C:/Users/LAIBA/Pictures/laser-gun.wav</a:t>
            </a:r>
            <a:r>
              <a:rPr lang="en-US" dirty="0" smtClean="0"/>
              <a:t>")</a:t>
            </a:r>
          </a:p>
          <a:p>
            <a:r>
              <a:rPr lang="en-US" dirty="0" err="1" smtClean="0"/>
              <a:t>explosion_sound</a:t>
            </a:r>
            <a:r>
              <a:rPr lang="en-US" dirty="0" smtClean="0"/>
              <a:t> </a:t>
            </a:r>
            <a:r>
              <a:rPr lang="en-US" dirty="0"/>
              <a:t>= </a:t>
            </a:r>
            <a:r>
              <a:rPr lang="en-US" dirty="0" err="1"/>
              <a:t>pygame.mixer.Sound</a:t>
            </a:r>
            <a:r>
              <a:rPr lang="en-US" dirty="0"/>
              <a:t>("C:/Users/LAIBA/Pictures/explosion.wav</a:t>
            </a:r>
            <a:r>
              <a:rPr lang="en-US" dirty="0" smtClean="0"/>
              <a:t>")</a:t>
            </a:r>
          </a:p>
          <a:p>
            <a:r>
              <a:rPr lang="en-US" dirty="0" smtClean="0"/>
              <a:t># </a:t>
            </a:r>
            <a:r>
              <a:rPr lang="en-US" dirty="0"/>
              <a:t>Initializing Game </a:t>
            </a:r>
            <a:r>
              <a:rPr lang="en-US" dirty="0" smtClean="0"/>
              <a:t>variables</a:t>
            </a:r>
          </a:p>
          <a:p>
            <a:r>
              <a:rPr lang="en-US" dirty="0" err="1" smtClean="0"/>
              <a:t>spaceship_x</a:t>
            </a:r>
            <a:r>
              <a:rPr lang="en-US" dirty="0" smtClean="0"/>
              <a:t> </a:t>
            </a:r>
            <a:r>
              <a:rPr lang="en-US" dirty="0"/>
              <a:t>= SCREEN_WIDTH // </a:t>
            </a:r>
            <a:r>
              <a:rPr lang="en-US" dirty="0" smtClean="0"/>
              <a:t>2</a:t>
            </a:r>
          </a:p>
          <a:p>
            <a:r>
              <a:rPr lang="en-US" dirty="0" err="1" smtClean="0"/>
              <a:t>spaceship_y</a:t>
            </a:r>
            <a:r>
              <a:rPr lang="en-US" dirty="0" smtClean="0"/>
              <a:t> </a:t>
            </a:r>
            <a:r>
              <a:rPr lang="en-US" dirty="0"/>
              <a:t>= SCREEN_HEIGHT </a:t>
            </a:r>
            <a:r>
              <a:rPr lang="en-US" dirty="0" smtClean="0"/>
              <a:t>– 80</a:t>
            </a:r>
          </a:p>
        </p:txBody>
      </p:sp>
      <p:pic>
        <p:nvPicPr>
          <p:cNvPr id="4" name="SOUND ">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56019" y="6146180"/>
            <a:ext cx="609600" cy="609600"/>
          </a:xfrm>
          <a:prstGeom prst="rect">
            <a:avLst/>
          </a:prstGeom>
          <a:ln>
            <a:noFill/>
          </a:ln>
          <a:effectLst>
            <a:softEdge rad="112500"/>
          </a:effectLst>
        </p:spPr>
      </p:pic>
    </p:spTree>
    <p:extLst>
      <p:ext uri="{BB962C8B-B14F-4D97-AF65-F5344CB8AC3E}">
        <p14:creationId xmlns:p14="http://schemas.microsoft.com/office/powerpoint/2010/main" val="210522474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017306"/>
          </a:xfrm>
          <a:prstGeom prst="rect">
            <a:avLst/>
          </a:prstGeom>
        </p:spPr>
        <p:txBody>
          <a:bodyPr wrap="square">
            <a:spAutoFit/>
          </a:bodyPr>
          <a:lstStyle/>
          <a:p>
            <a:r>
              <a:rPr lang="en-US" dirty="0" err="1"/>
              <a:t>spaceship_speed</a:t>
            </a:r>
            <a:r>
              <a:rPr lang="en-US" dirty="0"/>
              <a:t> = </a:t>
            </a:r>
            <a:r>
              <a:rPr lang="en-US" dirty="0" smtClean="0"/>
              <a:t>5</a:t>
            </a:r>
          </a:p>
          <a:p>
            <a:r>
              <a:rPr lang="en-US" dirty="0" err="1" smtClean="0"/>
              <a:t>ally_x</a:t>
            </a:r>
            <a:r>
              <a:rPr lang="en-US" dirty="0" smtClean="0"/>
              <a:t> </a:t>
            </a:r>
            <a:r>
              <a:rPr lang="en-US" dirty="0"/>
              <a:t>= SCREEN_WIDTH // </a:t>
            </a:r>
            <a:r>
              <a:rPr lang="en-US" dirty="0" smtClean="0"/>
              <a:t>4</a:t>
            </a:r>
          </a:p>
          <a:p>
            <a:r>
              <a:rPr lang="en-US" dirty="0" err="1" smtClean="0"/>
              <a:t>ally_y</a:t>
            </a:r>
            <a:r>
              <a:rPr lang="en-US" dirty="0" smtClean="0"/>
              <a:t> </a:t>
            </a:r>
            <a:r>
              <a:rPr lang="en-US" dirty="0"/>
              <a:t>= SCREEN_HEIGHT </a:t>
            </a:r>
            <a:r>
              <a:rPr lang="en-US" dirty="0" smtClean="0"/>
              <a:t>– 80</a:t>
            </a:r>
          </a:p>
          <a:p>
            <a:r>
              <a:rPr lang="en-US" dirty="0" err="1" smtClean="0"/>
              <a:t>ally_speed</a:t>
            </a:r>
            <a:r>
              <a:rPr lang="en-US" dirty="0" smtClean="0"/>
              <a:t> </a:t>
            </a:r>
            <a:r>
              <a:rPr lang="en-US" dirty="0"/>
              <a:t>= </a:t>
            </a:r>
            <a:r>
              <a:rPr lang="en-US" dirty="0" smtClean="0"/>
              <a:t>5</a:t>
            </a:r>
          </a:p>
          <a:p>
            <a:r>
              <a:rPr lang="en-US" dirty="0" smtClean="0"/>
              <a:t>lives </a:t>
            </a:r>
            <a:r>
              <a:rPr lang="en-US" dirty="0"/>
              <a:t>= 5</a:t>
            </a:r>
            <a:endParaRPr lang="en-US" dirty="0" smtClean="0"/>
          </a:p>
          <a:p>
            <a:r>
              <a:rPr lang="en-US" dirty="0" smtClean="0"/>
              <a:t>score </a:t>
            </a:r>
            <a:r>
              <a:rPr lang="en-US" dirty="0"/>
              <a:t>= </a:t>
            </a:r>
            <a:r>
              <a:rPr lang="en-US" dirty="0" smtClean="0"/>
              <a:t>0</a:t>
            </a:r>
          </a:p>
          <a:p>
            <a:r>
              <a:rPr lang="en-US" dirty="0" smtClean="0"/>
              <a:t># </a:t>
            </a:r>
            <a:r>
              <a:rPr lang="en-US" dirty="0"/>
              <a:t>Creating a font </a:t>
            </a:r>
            <a:r>
              <a:rPr lang="en-US" dirty="0" smtClean="0"/>
              <a:t>object</a:t>
            </a:r>
          </a:p>
          <a:p>
            <a:r>
              <a:rPr lang="en-US" dirty="0" smtClean="0"/>
              <a:t>font </a:t>
            </a:r>
            <a:r>
              <a:rPr lang="en-US" dirty="0"/>
              <a:t>= </a:t>
            </a:r>
            <a:r>
              <a:rPr lang="en-US" dirty="0" err="1"/>
              <a:t>pygame.font.Font</a:t>
            </a:r>
            <a:r>
              <a:rPr lang="en-US" dirty="0"/>
              <a:t>(None, 36</a:t>
            </a:r>
            <a:r>
              <a:rPr lang="en-US" dirty="0" smtClean="0"/>
              <a:t>)</a:t>
            </a:r>
          </a:p>
          <a:p>
            <a:r>
              <a:rPr lang="en-US" dirty="0"/>
              <a:t>#Initialize bullet, </a:t>
            </a:r>
            <a:r>
              <a:rPr lang="en-US" dirty="0" err="1"/>
              <a:t>asteroid,explosion,allies</a:t>
            </a:r>
            <a:r>
              <a:rPr lang="en-US" dirty="0"/>
              <a:t>, </a:t>
            </a:r>
            <a:r>
              <a:rPr lang="en-US" dirty="0" err="1"/>
              <a:t>ally_bullets</a:t>
            </a:r>
            <a:r>
              <a:rPr lang="en-US" dirty="0"/>
              <a:t> </a:t>
            </a:r>
            <a:r>
              <a:rPr lang="en-US" dirty="0" smtClean="0"/>
              <a:t>lists</a:t>
            </a:r>
          </a:p>
          <a:p>
            <a:r>
              <a:rPr lang="en-US" dirty="0" smtClean="0"/>
              <a:t>bullets </a:t>
            </a:r>
            <a:r>
              <a:rPr lang="en-US" dirty="0"/>
              <a:t>= </a:t>
            </a:r>
            <a:r>
              <a:rPr lang="en-US" dirty="0" err="1"/>
              <a:t>deque</a:t>
            </a:r>
            <a:r>
              <a:rPr lang="en-US" dirty="0" smtClean="0"/>
              <a:t>()</a:t>
            </a:r>
          </a:p>
          <a:p>
            <a:r>
              <a:rPr lang="en-US" dirty="0" smtClean="0"/>
              <a:t>asteroids </a:t>
            </a:r>
            <a:r>
              <a:rPr lang="en-US" dirty="0"/>
              <a:t>= </a:t>
            </a:r>
            <a:r>
              <a:rPr lang="en-US" dirty="0" err="1"/>
              <a:t>deque</a:t>
            </a:r>
            <a:r>
              <a:rPr lang="en-US" dirty="0" smtClean="0"/>
              <a:t>()</a:t>
            </a:r>
          </a:p>
          <a:p>
            <a:r>
              <a:rPr lang="en-US" dirty="0" smtClean="0"/>
              <a:t>explosions </a:t>
            </a:r>
            <a:r>
              <a:rPr lang="en-US" dirty="0"/>
              <a:t>= </a:t>
            </a:r>
            <a:r>
              <a:rPr lang="en-US" dirty="0" smtClean="0"/>
              <a:t>[]</a:t>
            </a:r>
          </a:p>
          <a:p>
            <a:r>
              <a:rPr lang="en-US" dirty="0" smtClean="0"/>
              <a:t>allies </a:t>
            </a:r>
            <a:r>
              <a:rPr lang="en-US" dirty="0"/>
              <a:t>= [[</a:t>
            </a:r>
            <a:r>
              <a:rPr lang="en-US" dirty="0" err="1"/>
              <a:t>ally_x</a:t>
            </a:r>
            <a:r>
              <a:rPr lang="en-US" dirty="0"/>
              <a:t>, </a:t>
            </a:r>
            <a:r>
              <a:rPr lang="en-US" dirty="0" err="1"/>
              <a:t>ally_y</a:t>
            </a:r>
            <a:r>
              <a:rPr lang="en-US" dirty="0" smtClean="0"/>
              <a:t>]]</a:t>
            </a:r>
          </a:p>
          <a:p>
            <a:r>
              <a:rPr lang="en-US" dirty="0" err="1" smtClean="0"/>
              <a:t>ally_bullets</a:t>
            </a:r>
            <a:r>
              <a:rPr lang="en-US" dirty="0" smtClean="0"/>
              <a:t> </a:t>
            </a:r>
            <a:r>
              <a:rPr lang="en-US" dirty="0"/>
              <a:t>= </a:t>
            </a:r>
            <a:r>
              <a:rPr lang="en-US" dirty="0" smtClean="0"/>
              <a:t>[]</a:t>
            </a:r>
          </a:p>
          <a:p>
            <a:r>
              <a:rPr lang="en-US" dirty="0" smtClean="0"/>
              <a:t># </a:t>
            </a:r>
            <a:r>
              <a:rPr lang="en-US" dirty="0"/>
              <a:t>Initializing Game difficulty </a:t>
            </a:r>
            <a:r>
              <a:rPr lang="en-US" dirty="0" smtClean="0"/>
              <a:t>variable</a:t>
            </a:r>
          </a:p>
          <a:p>
            <a:r>
              <a:rPr lang="en-US" dirty="0" err="1" smtClean="0"/>
              <a:t>shit_count</a:t>
            </a:r>
            <a:r>
              <a:rPr lang="en-US" dirty="0" smtClean="0"/>
              <a:t> </a:t>
            </a:r>
            <a:r>
              <a:rPr lang="en-US" dirty="0"/>
              <a:t>= </a:t>
            </a:r>
            <a:r>
              <a:rPr lang="en-US" dirty="0" smtClean="0"/>
              <a:t>0</a:t>
            </a:r>
          </a:p>
          <a:p>
            <a:r>
              <a:rPr lang="en-US" dirty="0" err="1" smtClean="0"/>
              <a:t>asteroid_speed</a:t>
            </a:r>
            <a:r>
              <a:rPr lang="en-US" dirty="0" smtClean="0"/>
              <a:t> </a:t>
            </a:r>
            <a:r>
              <a:rPr lang="en-US" dirty="0"/>
              <a:t>= </a:t>
            </a:r>
            <a:r>
              <a:rPr lang="en-US" dirty="0" smtClean="0"/>
              <a:t>5</a:t>
            </a:r>
          </a:p>
          <a:p>
            <a:r>
              <a:rPr lang="en-US" dirty="0" err="1" smtClean="0"/>
              <a:t>spawn_interval</a:t>
            </a:r>
            <a:r>
              <a:rPr lang="en-US" dirty="0" smtClean="0"/>
              <a:t> </a:t>
            </a:r>
            <a:r>
              <a:rPr lang="en-US" dirty="0"/>
              <a:t>= </a:t>
            </a:r>
            <a:r>
              <a:rPr lang="en-US" dirty="0" smtClean="0"/>
              <a:t>50</a:t>
            </a:r>
          </a:p>
          <a:p>
            <a:r>
              <a:rPr lang="en-US" dirty="0" smtClean="0"/>
              <a:t># </a:t>
            </a:r>
            <a:r>
              <a:rPr lang="en-US" dirty="0"/>
              <a:t>Creating Clock </a:t>
            </a:r>
            <a:r>
              <a:rPr lang="en-US" dirty="0" smtClean="0"/>
              <a:t>Object          clock </a:t>
            </a:r>
            <a:r>
              <a:rPr lang="en-US" dirty="0"/>
              <a:t>= </a:t>
            </a:r>
            <a:r>
              <a:rPr lang="en-US" dirty="0" err="1"/>
              <a:t>pygame.time.Clock</a:t>
            </a:r>
            <a:r>
              <a:rPr lang="en-US" dirty="0" smtClean="0"/>
              <a:t>()</a:t>
            </a:r>
          </a:p>
          <a:p>
            <a:r>
              <a:rPr lang="en-US" dirty="0"/>
              <a:t># Defining Functions to draw game </a:t>
            </a:r>
            <a:r>
              <a:rPr lang="en-US" dirty="0" smtClean="0"/>
              <a:t>objects</a:t>
            </a:r>
          </a:p>
          <a:p>
            <a:r>
              <a:rPr lang="en-US" dirty="0" err="1" smtClean="0"/>
              <a:t>def</a:t>
            </a:r>
            <a:r>
              <a:rPr lang="en-US" dirty="0" smtClean="0"/>
              <a:t> </a:t>
            </a:r>
            <a:r>
              <a:rPr lang="en-US" dirty="0" err="1"/>
              <a:t>draw_bullets</a:t>
            </a:r>
            <a:r>
              <a:rPr lang="en-US" dirty="0" smtClean="0"/>
              <a:t>():</a:t>
            </a:r>
          </a:p>
          <a:p>
            <a:r>
              <a:rPr lang="en-US" dirty="0" smtClean="0"/>
              <a:t>    </a:t>
            </a:r>
            <a:r>
              <a:rPr lang="en-US" dirty="0"/>
              <a:t>for bullet in bullets: </a:t>
            </a:r>
            <a:endParaRPr lang="en-US" dirty="0" smtClean="0"/>
          </a:p>
          <a:p>
            <a:r>
              <a:rPr lang="en-US" dirty="0" smtClean="0"/>
              <a:t>       </a:t>
            </a:r>
            <a:r>
              <a:rPr lang="en-US" dirty="0" err="1"/>
              <a:t>screen.blit</a:t>
            </a:r>
            <a:r>
              <a:rPr lang="en-US" dirty="0"/>
              <a:t>(</a:t>
            </a:r>
            <a:r>
              <a:rPr lang="en-US" dirty="0" err="1"/>
              <a:t>bullet_image</a:t>
            </a:r>
            <a:r>
              <a:rPr lang="en-US" dirty="0"/>
              <a:t>, (bullet[0], bullet[1</a:t>
            </a:r>
            <a:r>
              <a:rPr lang="en-US" dirty="0" smtClean="0"/>
              <a:t>]))</a:t>
            </a:r>
          </a:p>
          <a:p>
            <a:r>
              <a:rPr lang="en-US" dirty="0" err="1" smtClean="0"/>
              <a:t>def</a:t>
            </a:r>
            <a:r>
              <a:rPr lang="en-US" dirty="0" smtClean="0"/>
              <a:t> </a:t>
            </a:r>
            <a:r>
              <a:rPr lang="en-US" dirty="0" err="1"/>
              <a:t>draw_asteroids</a:t>
            </a:r>
            <a:r>
              <a:rPr lang="en-US" dirty="0"/>
              <a:t>(): </a:t>
            </a:r>
            <a:endParaRPr lang="en-US" dirty="0" smtClean="0"/>
          </a:p>
          <a:p>
            <a:r>
              <a:rPr lang="en-US" dirty="0" smtClean="0"/>
              <a:t>   </a:t>
            </a:r>
            <a:r>
              <a:rPr lang="en-US" dirty="0"/>
              <a:t>for asteroid in asteroids: </a:t>
            </a:r>
            <a:endParaRPr lang="en-US" dirty="0" smtClean="0"/>
          </a:p>
        </p:txBody>
      </p:sp>
      <p:pic>
        <p:nvPicPr>
          <p:cNvPr id="3" name="SOUND ">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6146180"/>
            <a:ext cx="609600" cy="609600"/>
          </a:xfrm>
          <a:prstGeom prst="rect">
            <a:avLst/>
          </a:prstGeom>
          <a:ln>
            <a:noFill/>
          </a:ln>
          <a:effectLst>
            <a:softEdge rad="112500"/>
          </a:effectLst>
        </p:spPr>
      </p:pic>
    </p:spTree>
    <p:extLst>
      <p:ext uri="{BB962C8B-B14F-4D97-AF65-F5344CB8AC3E}">
        <p14:creationId xmlns:p14="http://schemas.microsoft.com/office/powerpoint/2010/main" val="160087800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0152"/>
            <a:ext cx="12192000" cy="7294305"/>
          </a:xfrm>
          <a:prstGeom prst="rect">
            <a:avLst/>
          </a:prstGeom>
        </p:spPr>
        <p:txBody>
          <a:bodyPr wrap="square">
            <a:spAutoFit/>
          </a:bodyPr>
          <a:lstStyle/>
          <a:p>
            <a:r>
              <a:rPr lang="en-US" dirty="0"/>
              <a:t> </a:t>
            </a:r>
            <a:r>
              <a:rPr lang="en-US" dirty="0" err="1"/>
              <a:t>screen.blit</a:t>
            </a:r>
            <a:r>
              <a:rPr lang="en-US" dirty="0"/>
              <a:t>(</a:t>
            </a:r>
            <a:r>
              <a:rPr lang="en-US" dirty="0" err="1"/>
              <a:t>asteroid_image</a:t>
            </a:r>
            <a:r>
              <a:rPr lang="en-US" dirty="0"/>
              <a:t>, (asteroid[0], asteroid[1]))</a:t>
            </a:r>
          </a:p>
          <a:p>
            <a:r>
              <a:rPr lang="en-US" dirty="0" err="1"/>
              <a:t>def</a:t>
            </a:r>
            <a:r>
              <a:rPr lang="en-US" dirty="0"/>
              <a:t> </a:t>
            </a:r>
            <a:r>
              <a:rPr lang="en-US" dirty="0" err="1"/>
              <a:t>draw_explosions</a:t>
            </a:r>
            <a:r>
              <a:rPr lang="en-US" dirty="0"/>
              <a:t>(): </a:t>
            </a:r>
          </a:p>
          <a:p>
            <a:r>
              <a:rPr lang="en-US" dirty="0"/>
              <a:t>   for explosion in list(explosions): </a:t>
            </a:r>
            <a:endParaRPr lang="en-US" dirty="0" smtClean="0"/>
          </a:p>
          <a:p>
            <a:r>
              <a:rPr lang="en-US" dirty="0" smtClean="0"/>
              <a:t>       </a:t>
            </a:r>
            <a:r>
              <a:rPr lang="en-US" dirty="0" err="1"/>
              <a:t>screen.blit</a:t>
            </a:r>
            <a:r>
              <a:rPr lang="en-US" dirty="0"/>
              <a:t>(</a:t>
            </a:r>
            <a:r>
              <a:rPr lang="en-US" dirty="0" err="1"/>
              <a:t>explosion_image</a:t>
            </a:r>
            <a:r>
              <a:rPr lang="en-US" dirty="0"/>
              <a:t>, (explosion[0], explosion[1]))  </a:t>
            </a:r>
            <a:endParaRPr lang="en-US" dirty="0" smtClean="0"/>
          </a:p>
          <a:p>
            <a:r>
              <a:rPr lang="en-US" dirty="0" smtClean="0"/>
              <a:t>      </a:t>
            </a:r>
            <a:r>
              <a:rPr lang="en-US" dirty="0"/>
              <a:t>explosion[2] -= 1 </a:t>
            </a:r>
            <a:endParaRPr lang="en-US" dirty="0" smtClean="0"/>
          </a:p>
          <a:p>
            <a:r>
              <a:rPr lang="en-US" dirty="0" smtClean="0"/>
              <a:t>       </a:t>
            </a:r>
            <a:r>
              <a:rPr lang="en-US" dirty="0"/>
              <a:t>if explosion[2] &lt;= 0</a:t>
            </a:r>
            <a:r>
              <a:rPr lang="en-US" dirty="0" smtClean="0"/>
              <a:t>:</a:t>
            </a:r>
          </a:p>
          <a:p>
            <a:r>
              <a:rPr lang="en-US" dirty="0" smtClean="0"/>
              <a:t>            </a:t>
            </a:r>
            <a:r>
              <a:rPr lang="en-US" dirty="0" err="1"/>
              <a:t>explosions.remove</a:t>
            </a:r>
            <a:r>
              <a:rPr lang="en-US" dirty="0"/>
              <a:t>(explosion</a:t>
            </a:r>
            <a:r>
              <a:rPr lang="en-US" dirty="0" smtClean="0"/>
              <a:t>)</a:t>
            </a:r>
          </a:p>
          <a:p>
            <a:r>
              <a:rPr lang="en-US" dirty="0" err="1" smtClean="0"/>
              <a:t>def</a:t>
            </a:r>
            <a:r>
              <a:rPr lang="en-US" dirty="0" smtClean="0"/>
              <a:t> </a:t>
            </a:r>
            <a:r>
              <a:rPr lang="en-US" dirty="0" err="1"/>
              <a:t>draw_allies</a:t>
            </a:r>
            <a:r>
              <a:rPr lang="en-US" dirty="0"/>
              <a:t>(): </a:t>
            </a:r>
            <a:endParaRPr lang="en-US" dirty="0" smtClean="0"/>
          </a:p>
          <a:p>
            <a:r>
              <a:rPr lang="en-US" dirty="0" smtClean="0"/>
              <a:t>   </a:t>
            </a:r>
            <a:r>
              <a:rPr lang="en-US" dirty="0"/>
              <a:t>for ally in allies:  </a:t>
            </a:r>
            <a:endParaRPr lang="en-US" dirty="0" smtClean="0"/>
          </a:p>
          <a:p>
            <a:r>
              <a:rPr lang="en-US" dirty="0" smtClean="0"/>
              <a:t>      </a:t>
            </a:r>
            <a:r>
              <a:rPr lang="en-US" dirty="0" err="1"/>
              <a:t>screen.blit</a:t>
            </a:r>
            <a:r>
              <a:rPr lang="en-US" dirty="0"/>
              <a:t>(</a:t>
            </a:r>
            <a:r>
              <a:rPr lang="en-US" dirty="0" err="1"/>
              <a:t>ally_image</a:t>
            </a:r>
            <a:r>
              <a:rPr lang="en-US" dirty="0"/>
              <a:t>, (ally[0], ally[1</a:t>
            </a:r>
            <a:r>
              <a:rPr lang="en-US" dirty="0" smtClean="0"/>
              <a:t>]))</a:t>
            </a:r>
          </a:p>
          <a:p>
            <a:r>
              <a:rPr lang="en-US" dirty="0" err="1" smtClean="0"/>
              <a:t>def</a:t>
            </a:r>
            <a:r>
              <a:rPr lang="en-US" dirty="0" smtClean="0"/>
              <a:t> </a:t>
            </a:r>
            <a:r>
              <a:rPr lang="en-US" dirty="0" err="1"/>
              <a:t>display_lives</a:t>
            </a:r>
            <a:r>
              <a:rPr lang="en-US" dirty="0"/>
              <a:t>(): </a:t>
            </a:r>
            <a:endParaRPr lang="en-US" dirty="0" smtClean="0"/>
          </a:p>
          <a:p>
            <a:r>
              <a:rPr lang="en-US" dirty="0" smtClean="0"/>
              <a:t>   </a:t>
            </a:r>
            <a:r>
              <a:rPr lang="en-US" dirty="0" err="1"/>
              <a:t>lives_text</a:t>
            </a:r>
            <a:r>
              <a:rPr lang="en-US" dirty="0"/>
              <a:t> = </a:t>
            </a:r>
            <a:r>
              <a:rPr lang="en-US" dirty="0" err="1"/>
              <a:t>font.render</a:t>
            </a:r>
            <a:r>
              <a:rPr lang="en-US" dirty="0"/>
              <a:t>(</a:t>
            </a:r>
            <a:r>
              <a:rPr lang="en-US" dirty="0" err="1"/>
              <a:t>f"Lives</a:t>
            </a:r>
            <a:r>
              <a:rPr lang="en-US" dirty="0"/>
              <a:t>: {lives}", True, WHITE</a:t>
            </a:r>
            <a:r>
              <a:rPr lang="en-US" dirty="0" smtClean="0"/>
              <a:t>)</a:t>
            </a:r>
          </a:p>
          <a:p>
            <a:r>
              <a:rPr lang="en-US" dirty="0" smtClean="0"/>
              <a:t>    </a:t>
            </a:r>
            <a:r>
              <a:rPr lang="en-US" dirty="0" err="1"/>
              <a:t>screen.blit</a:t>
            </a:r>
            <a:r>
              <a:rPr lang="en-US" dirty="0"/>
              <a:t>(</a:t>
            </a:r>
            <a:r>
              <a:rPr lang="en-US" dirty="0" err="1"/>
              <a:t>lives_text</a:t>
            </a:r>
            <a:r>
              <a:rPr lang="en-US" dirty="0"/>
              <a:t>, (SCREEN_WIDTH - 120, 10</a:t>
            </a:r>
            <a:r>
              <a:rPr lang="en-US" dirty="0" smtClean="0"/>
              <a:t>))</a:t>
            </a:r>
          </a:p>
          <a:p>
            <a:r>
              <a:rPr lang="en-US" dirty="0"/>
              <a:t># Initializing </a:t>
            </a:r>
            <a:r>
              <a:rPr lang="en-US" dirty="0" smtClean="0"/>
              <a:t>screen            screen=</a:t>
            </a:r>
            <a:r>
              <a:rPr lang="en-US" dirty="0" err="1" smtClean="0"/>
              <a:t>pygame.display.set_mode</a:t>
            </a:r>
            <a:r>
              <a:rPr lang="en-US" dirty="0"/>
              <a:t>((SCREEN_WIDTH, SCREEN_HEIGHT</a:t>
            </a:r>
            <a:r>
              <a:rPr lang="en-US" dirty="0" smtClean="0"/>
              <a:t>))</a:t>
            </a:r>
          </a:p>
          <a:p>
            <a:r>
              <a:rPr lang="en-US" dirty="0" err="1" smtClean="0"/>
              <a:t>pygame.display.set_caption</a:t>
            </a:r>
            <a:r>
              <a:rPr lang="en-US" dirty="0"/>
              <a:t>("Space Shooter</a:t>
            </a:r>
            <a:r>
              <a:rPr lang="en-US" dirty="0" smtClean="0"/>
              <a:t>")</a:t>
            </a:r>
          </a:p>
          <a:p>
            <a:r>
              <a:rPr lang="en-US" dirty="0" smtClean="0"/>
              <a:t># </a:t>
            </a:r>
            <a:r>
              <a:rPr lang="en-US" dirty="0"/>
              <a:t>Game </a:t>
            </a:r>
            <a:r>
              <a:rPr lang="en-US" dirty="0" smtClean="0"/>
              <a:t>loop                       running </a:t>
            </a:r>
            <a:r>
              <a:rPr lang="en-US" dirty="0"/>
              <a:t>= </a:t>
            </a:r>
            <a:r>
              <a:rPr lang="en-US" dirty="0" smtClean="0"/>
              <a:t>True</a:t>
            </a:r>
          </a:p>
          <a:p>
            <a:r>
              <a:rPr lang="en-US" dirty="0" smtClean="0"/>
              <a:t>while </a:t>
            </a:r>
            <a:r>
              <a:rPr lang="en-US" dirty="0"/>
              <a:t>running</a:t>
            </a:r>
            <a:r>
              <a:rPr lang="en-US" dirty="0" smtClean="0"/>
              <a:t>:</a:t>
            </a:r>
          </a:p>
          <a:p>
            <a:r>
              <a:rPr lang="en-US" dirty="0" smtClean="0"/>
              <a:t>    </a:t>
            </a:r>
            <a:r>
              <a:rPr lang="en-US" dirty="0"/>
              <a:t># Handling Events    </a:t>
            </a:r>
            <a:r>
              <a:rPr lang="en-US" dirty="0" smtClean="0"/>
              <a:t>      for </a:t>
            </a:r>
            <a:r>
              <a:rPr lang="en-US" dirty="0"/>
              <a:t>event in </a:t>
            </a:r>
            <a:r>
              <a:rPr lang="en-US" dirty="0" err="1"/>
              <a:t>pygame.event.get</a:t>
            </a:r>
            <a:r>
              <a:rPr lang="en-US" dirty="0"/>
              <a:t>(): </a:t>
            </a:r>
            <a:endParaRPr lang="en-US" dirty="0" smtClean="0"/>
          </a:p>
          <a:p>
            <a:r>
              <a:rPr lang="en-US" dirty="0" smtClean="0"/>
              <a:t>       </a:t>
            </a:r>
            <a:r>
              <a:rPr lang="en-US" dirty="0"/>
              <a:t>if </a:t>
            </a:r>
            <a:r>
              <a:rPr lang="en-US" dirty="0" err="1"/>
              <a:t>event.type</a:t>
            </a:r>
            <a:r>
              <a:rPr lang="en-US" dirty="0"/>
              <a:t> == </a:t>
            </a:r>
            <a:r>
              <a:rPr lang="en-US" dirty="0" err="1"/>
              <a:t>pygame.QUIT</a:t>
            </a:r>
            <a:r>
              <a:rPr lang="en-US" dirty="0"/>
              <a:t>: </a:t>
            </a:r>
            <a:endParaRPr lang="en-US" dirty="0" smtClean="0"/>
          </a:p>
          <a:p>
            <a:r>
              <a:rPr lang="en-US" dirty="0" smtClean="0"/>
              <a:t>           </a:t>
            </a:r>
            <a:r>
              <a:rPr lang="en-US" dirty="0"/>
              <a:t>running = False </a:t>
            </a:r>
            <a:endParaRPr lang="en-US" dirty="0" smtClean="0"/>
          </a:p>
          <a:p>
            <a:r>
              <a:rPr lang="en-US" dirty="0" smtClean="0"/>
              <a:t>   </a:t>
            </a:r>
            <a:r>
              <a:rPr lang="en-US" dirty="0"/>
              <a:t>#Get key presses    </a:t>
            </a:r>
            <a:r>
              <a:rPr lang="en-US" dirty="0" smtClean="0"/>
              <a:t>         keys </a:t>
            </a:r>
            <a:r>
              <a:rPr lang="en-US" dirty="0"/>
              <a:t>= </a:t>
            </a:r>
            <a:r>
              <a:rPr lang="en-US" dirty="0" err="1"/>
              <a:t>pygame.key.get_pressed</a:t>
            </a:r>
            <a:r>
              <a:rPr lang="en-US" dirty="0"/>
              <a:t>() </a:t>
            </a:r>
            <a:endParaRPr lang="en-US" dirty="0" smtClean="0"/>
          </a:p>
          <a:p>
            <a:r>
              <a:rPr lang="en-US" dirty="0" smtClean="0"/>
              <a:t>   </a:t>
            </a:r>
            <a:r>
              <a:rPr lang="en-US" dirty="0"/>
              <a:t>if keys[</a:t>
            </a:r>
            <a:r>
              <a:rPr lang="en-US" dirty="0" err="1"/>
              <a:t>pygame.K_LEFT</a:t>
            </a:r>
            <a:r>
              <a:rPr lang="en-US" dirty="0"/>
              <a:t>] and </a:t>
            </a:r>
            <a:r>
              <a:rPr lang="en-US" dirty="0" err="1"/>
              <a:t>spaceship_x</a:t>
            </a:r>
            <a:r>
              <a:rPr lang="en-US" dirty="0"/>
              <a:t> &gt; 0</a:t>
            </a:r>
            <a:r>
              <a:rPr lang="en-US" dirty="0" smtClean="0"/>
              <a:t>:</a:t>
            </a:r>
          </a:p>
          <a:p>
            <a:r>
              <a:rPr lang="en-US" dirty="0" smtClean="0"/>
              <a:t>        </a:t>
            </a:r>
            <a:r>
              <a:rPr lang="en-US" dirty="0" err="1"/>
              <a:t>spaceship_x</a:t>
            </a:r>
            <a:r>
              <a:rPr lang="en-US" dirty="0"/>
              <a:t> -= </a:t>
            </a:r>
            <a:r>
              <a:rPr lang="en-US" dirty="0" err="1" smtClean="0"/>
              <a:t>spaceship_speed</a:t>
            </a:r>
            <a:endParaRPr lang="en-US" dirty="0" smtClean="0"/>
          </a:p>
          <a:p>
            <a:r>
              <a:rPr lang="en-US" dirty="0" smtClean="0"/>
              <a:t>    </a:t>
            </a:r>
            <a:r>
              <a:rPr lang="en-US" dirty="0"/>
              <a:t>if keys[</a:t>
            </a:r>
            <a:r>
              <a:rPr lang="en-US" dirty="0" err="1"/>
              <a:t>pygame.K_RIGHT</a:t>
            </a:r>
            <a:r>
              <a:rPr lang="en-US" dirty="0"/>
              <a:t>] and </a:t>
            </a:r>
            <a:r>
              <a:rPr lang="en-US" dirty="0" err="1"/>
              <a:t>spaceship_x</a:t>
            </a:r>
            <a:r>
              <a:rPr lang="en-US" dirty="0"/>
              <a:t> &lt; SCREEN_WIDTH - 60:  </a:t>
            </a:r>
            <a:endParaRPr lang="en-US" dirty="0" smtClean="0"/>
          </a:p>
          <a:p>
            <a:r>
              <a:rPr lang="en-US" dirty="0" smtClean="0"/>
              <a:t>      </a:t>
            </a:r>
            <a:r>
              <a:rPr lang="en-US" dirty="0" err="1"/>
              <a:t>spaceship_x</a:t>
            </a:r>
            <a:r>
              <a:rPr lang="en-US" dirty="0"/>
              <a:t> += </a:t>
            </a:r>
            <a:r>
              <a:rPr lang="en-US" dirty="0" err="1"/>
              <a:t>spaceship_speed</a:t>
            </a:r>
            <a:r>
              <a:rPr lang="en-US" dirty="0"/>
              <a:t> </a:t>
            </a:r>
            <a:endParaRPr lang="en-US" dirty="0" smtClean="0"/>
          </a:p>
          <a:p>
            <a:r>
              <a:rPr lang="en-US" dirty="0" smtClean="0"/>
              <a:t>   </a:t>
            </a:r>
            <a:endParaRPr lang="en-US" dirty="0"/>
          </a:p>
        </p:txBody>
      </p:sp>
      <p:pic>
        <p:nvPicPr>
          <p:cNvPr id="3" name="SOUND ">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56020" y="6248400"/>
            <a:ext cx="609600" cy="609600"/>
          </a:xfrm>
          <a:prstGeom prst="rect">
            <a:avLst/>
          </a:prstGeom>
          <a:ln>
            <a:noFill/>
          </a:ln>
          <a:effectLst>
            <a:softEdge rad="112500"/>
          </a:effectLst>
        </p:spPr>
      </p:pic>
    </p:spTree>
    <p:extLst>
      <p:ext uri="{BB962C8B-B14F-4D97-AF65-F5344CB8AC3E}">
        <p14:creationId xmlns:p14="http://schemas.microsoft.com/office/powerpoint/2010/main" val="296316752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7017306"/>
          </a:xfrm>
          <a:prstGeom prst="rect">
            <a:avLst/>
          </a:prstGeom>
        </p:spPr>
        <p:txBody>
          <a:bodyPr wrap="square">
            <a:spAutoFit/>
          </a:bodyPr>
          <a:lstStyle/>
          <a:p>
            <a:r>
              <a:rPr lang="en-US" dirty="0"/>
              <a:t>if keys[</a:t>
            </a:r>
            <a:r>
              <a:rPr lang="en-US" dirty="0" err="1"/>
              <a:t>pygame.K_SPACE</a:t>
            </a:r>
            <a:r>
              <a:rPr lang="en-US" dirty="0"/>
              <a:t>]: </a:t>
            </a:r>
            <a:endParaRPr lang="en-US" dirty="0" smtClean="0"/>
          </a:p>
          <a:p>
            <a:r>
              <a:rPr lang="en-US" dirty="0" smtClean="0"/>
              <a:t>       </a:t>
            </a:r>
            <a:r>
              <a:rPr lang="en-US" dirty="0" err="1"/>
              <a:t>bullets.append</a:t>
            </a:r>
            <a:r>
              <a:rPr lang="en-US" dirty="0"/>
              <a:t>([</a:t>
            </a:r>
            <a:r>
              <a:rPr lang="en-US" dirty="0" err="1"/>
              <a:t>spaceship_x</a:t>
            </a:r>
            <a:r>
              <a:rPr lang="en-US" dirty="0"/>
              <a:t> + 25, </a:t>
            </a:r>
            <a:r>
              <a:rPr lang="en-US" dirty="0" err="1"/>
              <a:t>spaceship_y</a:t>
            </a:r>
            <a:r>
              <a:rPr lang="en-US" dirty="0"/>
              <a:t>])  </a:t>
            </a:r>
            <a:endParaRPr lang="en-US" dirty="0" smtClean="0"/>
          </a:p>
          <a:p>
            <a:r>
              <a:rPr lang="en-US" dirty="0" smtClean="0"/>
              <a:t>      </a:t>
            </a:r>
            <a:r>
              <a:rPr lang="en-US" dirty="0" err="1"/>
              <a:t>fire_sound.play</a:t>
            </a:r>
            <a:r>
              <a:rPr lang="en-US" dirty="0" smtClean="0"/>
              <a:t>()</a:t>
            </a:r>
          </a:p>
          <a:p>
            <a:r>
              <a:rPr lang="en-US" dirty="0" smtClean="0"/>
              <a:t>    </a:t>
            </a:r>
            <a:r>
              <a:rPr lang="en-US" dirty="0"/>
              <a:t># Ally shoots bullets    for ally in allies: </a:t>
            </a:r>
            <a:endParaRPr lang="en-US" dirty="0" smtClean="0"/>
          </a:p>
          <a:p>
            <a:r>
              <a:rPr lang="en-US" dirty="0" smtClean="0"/>
              <a:t>       </a:t>
            </a:r>
            <a:r>
              <a:rPr lang="en-US" dirty="0"/>
              <a:t>for asteroid in asteroids:  </a:t>
            </a:r>
            <a:endParaRPr lang="en-US" dirty="0" smtClean="0"/>
          </a:p>
          <a:p>
            <a:r>
              <a:rPr lang="en-US" dirty="0" smtClean="0"/>
              <a:t>          </a:t>
            </a:r>
            <a:r>
              <a:rPr lang="en-US" dirty="0"/>
              <a:t>if abs(ally[0] - asteroid[0]) &lt; 200 and abs(ally[1] - asteroid[1]) &lt; 200:  </a:t>
            </a:r>
            <a:endParaRPr lang="en-US" dirty="0" smtClean="0"/>
          </a:p>
          <a:p>
            <a:r>
              <a:rPr lang="en-US" dirty="0" smtClean="0"/>
              <a:t>              </a:t>
            </a:r>
            <a:r>
              <a:rPr lang="en-US" dirty="0"/>
              <a:t>if </a:t>
            </a:r>
            <a:r>
              <a:rPr lang="en-US" dirty="0" err="1"/>
              <a:t>random.randint</a:t>
            </a:r>
            <a:r>
              <a:rPr lang="en-US" dirty="0"/>
              <a:t>(1, 100) &lt; 10:  # 10% chance of firing </a:t>
            </a:r>
            <a:endParaRPr lang="en-US" dirty="0" smtClean="0"/>
          </a:p>
          <a:p>
            <a:r>
              <a:rPr lang="en-US" dirty="0" smtClean="0"/>
              <a:t>                   </a:t>
            </a:r>
            <a:r>
              <a:rPr lang="en-US" dirty="0" err="1"/>
              <a:t>ally_bullets.append</a:t>
            </a:r>
            <a:r>
              <a:rPr lang="en-US" dirty="0"/>
              <a:t>([ally[0] + 25, ally[1]])   </a:t>
            </a:r>
            <a:endParaRPr lang="en-US" dirty="0" smtClean="0"/>
          </a:p>
          <a:p>
            <a:r>
              <a:rPr lang="en-US" dirty="0" smtClean="0"/>
              <a:t>                 </a:t>
            </a:r>
            <a:r>
              <a:rPr lang="en-US" dirty="0" err="1"/>
              <a:t>fire_sound.play</a:t>
            </a:r>
            <a:r>
              <a:rPr lang="en-US" dirty="0" smtClean="0"/>
              <a:t>()</a:t>
            </a:r>
          </a:p>
          <a:p>
            <a:r>
              <a:rPr lang="en-US" dirty="0" smtClean="0"/>
              <a:t>    </a:t>
            </a:r>
            <a:r>
              <a:rPr lang="en-US" dirty="0"/>
              <a:t># Move allies </a:t>
            </a:r>
            <a:r>
              <a:rPr lang="en-US" dirty="0" smtClean="0"/>
              <a:t>               </a:t>
            </a:r>
            <a:r>
              <a:rPr lang="en-US" dirty="0"/>
              <a:t>for ally in allies: </a:t>
            </a:r>
            <a:endParaRPr lang="en-US" dirty="0" smtClean="0"/>
          </a:p>
          <a:p>
            <a:r>
              <a:rPr lang="en-US" dirty="0" smtClean="0"/>
              <a:t>       </a:t>
            </a:r>
            <a:r>
              <a:rPr lang="en-US" dirty="0"/>
              <a:t>if keys[</a:t>
            </a:r>
            <a:r>
              <a:rPr lang="en-US" dirty="0" err="1"/>
              <a:t>pygame.K_a</a:t>
            </a:r>
            <a:r>
              <a:rPr lang="en-US" dirty="0"/>
              <a:t>] and ally[0] &gt; 0: </a:t>
            </a:r>
            <a:endParaRPr lang="en-US" dirty="0" smtClean="0"/>
          </a:p>
          <a:p>
            <a:r>
              <a:rPr lang="en-US" dirty="0" smtClean="0"/>
              <a:t>           </a:t>
            </a:r>
            <a:r>
              <a:rPr lang="en-US" dirty="0"/>
              <a:t>ally[0] -= </a:t>
            </a:r>
            <a:r>
              <a:rPr lang="en-US" dirty="0" err="1"/>
              <a:t>ally_speed</a:t>
            </a:r>
            <a:r>
              <a:rPr lang="en-US" dirty="0"/>
              <a:t>  </a:t>
            </a:r>
            <a:endParaRPr lang="en-US" dirty="0" smtClean="0"/>
          </a:p>
          <a:p>
            <a:r>
              <a:rPr lang="en-US" dirty="0" smtClean="0"/>
              <a:t>      </a:t>
            </a:r>
            <a:r>
              <a:rPr lang="en-US" dirty="0"/>
              <a:t>if keys[</a:t>
            </a:r>
            <a:r>
              <a:rPr lang="en-US" dirty="0" err="1"/>
              <a:t>pygame.K_d</a:t>
            </a:r>
            <a:r>
              <a:rPr lang="en-US" dirty="0"/>
              <a:t>] and ally[0] &lt; SCREEN_WIDTH - 60: </a:t>
            </a:r>
            <a:endParaRPr lang="en-US" dirty="0" smtClean="0"/>
          </a:p>
          <a:p>
            <a:r>
              <a:rPr lang="en-US" dirty="0" smtClean="0"/>
              <a:t>           </a:t>
            </a:r>
            <a:r>
              <a:rPr lang="en-US" dirty="0"/>
              <a:t>ally[0] += </a:t>
            </a:r>
            <a:r>
              <a:rPr lang="en-US" dirty="0" err="1" smtClean="0"/>
              <a:t>ally_speed</a:t>
            </a:r>
            <a:endParaRPr lang="en-US" dirty="0" smtClean="0"/>
          </a:p>
          <a:p>
            <a:r>
              <a:rPr lang="en-US" dirty="0" smtClean="0"/>
              <a:t>        </a:t>
            </a:r>
            <a:r>
              <a:rPr lang="en-US" dirty="0"/>
              <a:t>if keys[</a:t>
            </a:r>
            <a:r>
              <a:rPr lang="en-US" dirty="0" err="1"/>
              <a:t>pygame.K_w</a:t>
            </a:r>
            <a:r>
              <a:rPr lang="en-US" dirty="0"/>
              <a:t>] and ally[1] &gt; 0</a:t>
            </a:r>
            <a:r>
              <a:rPr lang="en-US" dirty="0" smtClean="0"/>
              <a:t>:</a:t>
            </a:r>
          </a:p>
          <a:p>
            <a:r>
              <a:rPr lang="en-US" dirty="0"/>
              <a:t> </a:t>
            </a:r>
            <a:r>
              <a:rPr lang="en-US" dirty="0" smtClean="0"/>
              <a:t>          ally[1</a:t>
            </a:r>
            <a:r>
              <a:rPr lang="en-US" dirty="0"/>
              <a:t>] -= </a:t>
            </a:r>
            <a:r>
              <a:rPr lang="en-US" dirty="0" err="1"/>
              <a:t>ally_speed</a:t>
            </a:r>
            <a:r>
              <a:rPr lang="en-US" dirty="0"/>
              <a:t>  </a:t>
            </a:r>
            <a:endParaRPr lang="en-US" dirty="0" smtClean="0"/>
          </a:p>
          <a:p>
            <a:r>
              <a:rPr lang="en-US" dirty="0" smtClean="0"/>
              <a:t>      </a:t>
            </a:r>
            <a:r>
              <a:rPr lang="en-US" dirty="0"/>
              <a:t>if keys[</a:t>
            </a:r>
            <a:r>
              <a:rPr lang="en-US" dirty="0" err="1"/>
              <a:t>pygame.K_s</a:t>
            </a:r>
            <a:r>
              <a:rPr lang="en-US" dirty="0"/>
              <a:t>] and ally[1] &lt; SCREEN_HEIGHT - 60</a:t>
            </a:r>
            <a:r>
              <a:rPr lang="en-US" dirty="0" smtClean="0"/>
              <a:t>:</a:t>
            </a:r>
          </a:p>
          <a:p>
            <a:r>
              <a:rPr lang="en-US" dirty="0" smtClean="0"/>
              <a:t>            </a:t>
            </a:r>
            <a:r>
              <a:rPr lang="en-US" dirty="0"/>
              <a:t>ally[1] += </a:t>
            </a:r>
            <a:r>
              <a:rPr lang="en-US" dirty="0" err="1" smtClean="0"/>
              <a:t>ally_speed</a:t>
            </a:r>
            <a:endParaRPr lang="en-US" dirty="0" smtClean="0"/>
          </a:p>
          <a:p>
            <a:r>
              <a:rPr lang="en-US" dirty="0"/>
              <a:t># Update </a:t>
            </a:r>
            <a:r>
              <a:rPr lang="en-US" dirty="0" smtClean="0"/>
              <a:t>bullets               for </a:t>
            </a:r>
            <a:r>
              <a:rPr lang="en-US" dirty="0"/>
              <a:t>bullet in bullets</a:t>
            </a:r>
            <a:r>
              <a:rPr lang="en-US" dirty="0" smtClean="0"/>
              <a:t>:</a:t>
            </a:r>
          </a:p>
          <a:p>
            <a:r>
              <a:rPr lang="en-US" dirty="0" smtClean="0"/>
              <a:t>        </a:t>
            </a:r>
            <a:r>
              <a:rPr lang="en-US" dirty="0"/>
              <a:t>bullet[1] -= </a:t>
            </a:r>
            <a:r>
              <a:rPr lang="en-US" dirty="0" smtClean="0"/>
              <a:t>10</a:t>
            </a:r>
          </a:p>
          <a:p>
            <a:r>
              <a:rPr lang="en-US" dirty="0" smtClean="0"/>
              <a:t>    </a:t>
            </a:r>
            <a:r>
              <a:rPr lang="en-US" dirty="0"/>
              <a:t>bullets = </a:t>
            </a:r>
            <a:r>
              <a:rPr lang="en-US" dirty="0" err="1"/>
              <a:t>deque</a:t>
            </a:r>
            <a:r>
              <a:rPr lang="en-US" dirty="0"/>
              <a:t>([bullet for bullet in bullets if bullet[1] &gt; 0</a:t>
            </a:r>
            <a:r>
              <a:rPr lang="en-US" dirty="0" smtClean="0"/>
              <a:t>])</a:t>
            </a:r>
          </a:p>
          <a:p>
            <a:r>
              <a:rPr lang="en-US" dirty="0"/>
              <a:t> #Update Ally bullets   </a:t>
            </a:r>
            <a:r>
              <a:rPr lang="en-US" dirty="0" smtClean="0"/>
              <a:t>     </a:t>
            </a:r>
            <a:r>
              <a:rPr lang="en-US" dirty="0"/>
              <a:t>for bullet in </a:t>
            </a:r>
            <a:r>
              <a:rPr lang="en-US" dirty="0" err="1"/>
              <a:t>ally_bullets</a:t>
            </a:r>
            <a:r>
              <a:rPr lang="en-US" dirty="0"/>
              <a:t>:</a:t>
            </a:r>
            <a:endParaRPr lang="en-US" dirty="0" smtClean="0"/>
          </a:p>
          <a:p>
            <a:r>
              <a:rPr lang="en-US" dirty="0"/>
              <a:t>   bullet[1] -= </a:t>
            </a:r>
            <a:r>
              <a:rPr lang="en-US" dirty="0" smtClean="0"/>
              <a:t>10</a:t>
            </a:r>
          </a:p>
          <a:p>
            <a:r>
              <a:rPr lang="en-US" dirty="0" err="1"/>
              <a:t>ally_bullets</a:t>
            </a:r>
            <a:r>
              <a:rPr lang="en-US" dirty="0"/>
              <a:t> = [bullet for bullet in </a:t>
            </a:r>
            <a:r>
              <a:rPr lang="en-US" dirty="0" err="1"/>
              <a:t>ally_bullets</a:t>
            </a:r>
            <a:r>
              <a:rPr lang="en-US" dirty="0"/>
              <a:t> if bullet[1] &gt; 0</a:t>
            </a:r>
            <a:r>
              <a:rPr lang="en-US" dirty="0" smtClean="0"/>
              <a:t>]</a:t>
            </a:r>
          </a:p>
          <a:p>
            <a:endParaRPr lang="en-US" dirty="0"/>
          </a:p>
        </p:txBody>
      </p:sp>
      <p:pic>
        <p:nvPicPr>
          <p:cNvPr id="3" name="SOUND ">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6168483"/>
            <a:ext cx="609600" cy="609600"/>
          </a:xfrm>
          <a:prstGeom prst="rect">
            <a:avLst/>
          </a:prstGeom>
          <a:ln>
            <a:noFill/>
          </a:ln>
          <a:effectLst>
            <a:softEdge rad="112500"/>
          </a:effectLst>
        </p:spPr>
      </p:pic>
    </p:spTree>
    <p:extLst>
      <p:ext uri="{BB962C8B-B14F-4D97-AF65-F5344CB8AC3E}">
        <p14:creationId xmlns:p14="http://schemas.microsoft.com/office/powerpoint/2010/main" val="336915507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288" fill="hold"/>
                                        <p:tgtEl>
                                          <p:spTgt spid="3"/>
                                        </p:tgtEl>
                                      </p:cBhvr>
                                    </p:cmd>
                                  </p:childTnLst>
                                </p:cTn>
                              </p:par>
                            </p:childTnLst>
                          </p:cTn>
                        </p:par>
                      </p:childTnLst>
                    </p:cTn>
                  </p:par>
                </p:childTnLst>
              </p:cTn>
              <p:nextCondLst>
                <p:cond evt="onClick" delay="0">
                  <p:tgtEl>
                    <p:spTgt spid="3"/>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7571303"/>
          </a:xfrm>
          <a:prstGeom prst="rect">
            <a:avLst/>
          </a:prstGeom>
        </p:spPr>
        <p:txBody>
          <a:bodyPr wrap="square">
            <a:spAutoFit/>
          </a:bodyPr>
          <a:lstStyle/>
          <a:p>
            <a:r>
              <a:rPr lang="en-US" dirty="0"/>
              <a:t># Spawn asteroids    </a:t>
            </a:r>
            <a:r>
              <a:rPr lang="en-US" dirty="0" smtClean="0"/>
              <a:t>           if </a:t>
            </a:r>
            <a:r>
              <a:rPr lang="en-US" dirty="0" err="1"/>
              <a:t>random.randint</a:t>
            </a:r>
            <a:r>
              <a:rPr lang="en-US" dirty="0"/>
              <a:t>(1, </a:t>
            </a:r>
            <a:r>
              <a:rPr lang="en-US" dirty="0" err="1"/>
              <a:t>spawn_interval</a:t>
            </a:r>
            <a:r>
              <a:rPr lang="en-US" dirty="0"/>
              <a:t>) == 1:  </a:t>
            </a:r>
            <a:endParaRPr lang="en-US" dirty="0" smtClean="0"/>
          </a:p>
          <a:p>
            <a:r>
              <a:rPr lang="en-US" dirty="0" smtClean="0"/>
              <a:t>      </a:t>
            </a:r>
            <a:r>
              <a:rPr lang="en-US" dirty="0" err="1"/>
              <a:t>asteroids.append</a:t>
            </a:r>
            <a:r>
              <a:rPr lang="en-US" dirty="0"/>
              <a:t>([</a:t>
            </a:r>
            <a:r>
              <a:rPr lang="en-US" dirty="0" err="1"/>
              <a:t>random.randint</a:t>
            </a:r>
            <a:r>
              <a:rPr lang="en-US" dirty="0"/>
              <a:t>(0, SCREEN_WIDTH - 50), -50</a:t>
            </a:r>
            <a:r>
              <a:rPr lang="en-US" dirty="0" smtClean="0"/>
              <a:t>])</a:t>
            </a:r>
          </a:p>
          <a:p>
            <a:r>
              <a:rPr lang="en-US" dirty="0"/>
              <a:t># Update asteroids   </a:t>
            </a:r>
            <a:r>
              <a:rPr lang="en-US" dirty="0" smtClean="0"/>
              <a:t>           </a:t>
            </a:r>
            <a:r>
              <a:rPr lang="en-US" dirty="0"/>
              <a:t>for asteroid in asteroids</a:t>
            </a:r>
            <a:r>
              <a:rPr lang="en-US" dirty="0" smtClean="0"/>
              <a:t>:</a:t>
            </a:r>
          </a:p>
          <a:p>
            <a:r>
              <a:rPr lang="en-US" dirty="0" smtClean="0"/>
              <a:t>        </a:t>
            </a:r>
            <a:r>
              <a:rPr lang="en-US" dirty="0"/>
              <a:t>asteroid[1] += </a:t>
            </a:r>
            <a:r>
              <a:rPr lang="en-US" dirty="0" err="1" smtClean="0"/>
              <a:t>asteroid_speed</a:t>
            </a:r>
            <a:endParaRPr lang="en-US" dirty="0" smtClean="0"/>
          </a:p>
          <a:p>
            <a:r>
              <a:rPr lang="en-US" dirty="0" smtClean="0"/>
              <a:t>    </a:t>
            </a:r>
            <a:r>
              <a:rPr lang="en-US" dirty="0"/>
              <a:t>asteroids = </a:t>
            </a:r>
            <a:r>
              <a:rPr lang="en-US" dirty="0" err="1"/>
              <a:t>deque</a:t>
            </a:r>
            <a:r>
              <a:rPr lang="en-US" dirty="0"/>
              <a:t>([asteroid for asteroid in asteroids if asteroid[1] &lt; SCREEN_HEIGHT</a:t>
            </a:r>
            <a:r>
              <a:rPr lang="en-US" dirty="0" smtClean="0"/>
              <a:t>])</a:t>
            </a:r>
          </a:p>
          <a:p>
            <a:r>
              <a:rPr lang="en-US" dirty="0"/>
              <a:t># Check collisions  </a:t>
            </a:r>
            <a:r>
              <a:rPr lang="en-US" dirty="0" smtClean="0"/>
              <a:t>              </a:t>
            </a:r>
            <a:r>
              <a:rPr lang="en-US" dirty="0"/>
              <a:t>for bullet in list(bullets</a:t>
            </a:r>
            <a:r>
              <a:rPr lang="en-US" dirty="0" smtClean="0"/>
              <a:t>):</a:t>
            </a:r>
          </a:p>
          <a:p>
            <a:r>
              <a:rPr lang="en-US" dirty="0" smtClean="0"/>
              <a:t>        </a:t>
            </a:r>
            <a:r>
              <a:rPr lang="en-US" dirty="0"/>
              <a:t>for asteroid in list(asteroids): </a:t>
            </a:r>
            <a:endParaRPr lang="en-US" dirty="0" smtClean="0"/>
          </a:p>
          <a:p>
            <a:r>
              <a:rPr lang="en-US" dirty="0" smtClean="0"/>
              <a:t>        if </a:t>
            </a:r>
            <a:r>
              <a:rPr lang="en-US" dirty="0"/>
              <a:t>(bullet[0] &lt; asteroid[0] + 50 </a:t>
            </a:r>
            <a:r>
              <a:rPr lang="en-US" dirty="0" smtClean="0"/>
              <a:t>and</a:t>
            </a:r>
          </a:p>
          <a:p>
            <a:r>
              <a:rPr lang="en-US" dirty="0"/>
              <a:t> </a:t>
            </a:r>
            <a:r>
              <a:rPr lang="en-US" dirty="0" smtClean="0"/>
              <a:t>            </a:t>
            </a:r>
            <a:r>
              <a:rPr lang="en-US" dirty="0"/>
              <a:t>bullet[0] + 10 &gt; asteroid[0] and </a:t>
            </a:r>
            <a:endParaRPr lang="en-US" dirty="0" smtClean="0"/>
          </a:p>
          <a:p>
            <a:r>
              <a:rPr lang="en-US" dirty="0"/>
              <a:t> </a:t>
            </a:r>
            <a:r>
              <a:rPr lang="en-US" dirty="0" smtClean="0"/>
              <a:t>            bullet[1</a:t>
            </a:r>
            <a:r>
              <a:rPr lang="en-US" dirty="0"/>
              <a:t>] &lt; asteroid[1] + 50 </a:t>
            </a:r>
            <a:r>
              <a:rPr lang="en-US" dirty="0" smtClean="0"/>
              <a:t>and</a:t>
            </a:r>
          </a:p>
          <a:p>
            <a:r>
              <a:rPr lang="en-US" dirty="0"/>
              <a:t> </a:t>
            </a:r>
            <a:r>
              <a:rPr lang="en-US" dirty="0" smtClean="0"/>
              <a:t>            bullet[1</a:t>
            </a:r>
            <a:r>
              <a:rPr lang="en-US" dirty="0"/>
              <a:t>] + </a:t>
            </a:r>
            <a:r>
              <a:rPr lang="en-US" dirty="0" smtClean="0"/>
              <a:t>30&gt;asteroid[1</a:t>
            </a:r>
            <a:r>
              <a:rPr lang="en-US" dirty="0"/>
              <a:t>]):  </a:t>
            </a:r>
            <a:endParaRPr lang="en-US" dirty="0" smtClean="0"/>
          </a:p>
          <a:p>
            <a:r>
              <a:rPr lang="en-US" dirty="0" smtClean="0"/>
              <a:t>              </a:t>
            </a:r>
            <a:r>
              <a:rPr lang="en-US" dirty="0" err="1"/>
              <a:t>bullets.remove</a:t>
            </a:r>
            <a:r>
              <a:rPr lang="en-US" dirty="0"/>
              <a:t>(bullet) </a:t>
            </a:r>
            <a:endParaRPr lang="en-US" dirty="0" smtClean="0"/>
          </a:p>
          <a:p>
            <a:r>
              <a:rPr lang="en-US" dirty="0" smtClean="0"/>
              <a:t>               </a:t>
            </a:r>
            <a:r>
              <a:rPr lang="en-US" dirty="0" err="1"/>
              <a:t>asteroids.remove</a:t>
            </a:r>
            <a:r>
              <a:rPr lang="en-US" dirty="0"/>
              <a:t>(asteroid) </a:t>
            </a:r>
            <a:endParaRPr lang="en-US" dirty="0" smtClean="0"/>
          </a:p>
          <a:p>
            <a:r>
              <a:rPr lang="en-US" dirty="0" smtClean="0"/>
              <a:t>               </a:t>
            </a:r>
            <a:r>
              <a:rPr lang="en-US" dirty="0"/>
              <a:t>score += 10 </a:t>
            </a:r>
            <a:endParaRPr lang="en-US" dirty="0" smtClean="0"/>
          </a:p>
          <a:p>
            <a:r>
              <a:rPr lang="en-US" dirty="0" smtClean="0"/>
              <a:t>               </a:t>
            </a:r>
            <a:r>
              <a:rPr lang="en-US" dirty="0" err="1"/>
              <a:t>hit_count</a:t>
            </a:r>
            <a:r>
              <a:rPr lang="en-US" dirty="0"/>
              <a:t> += </a:t>
            </a:r>
            <a:r>
              <a:rPr lang="en-US" dirty="0" smtClean="0"/>
              <a:t>1</a:t>
            </a:r>
          </a:p>
          <a:p>
            <a:r>
              <a:rPr lang="en-US" dirty="0" smtClean="0"/>
              <a:t>                </a:t>
            </a:r>
            <a:r>
              <a:rPr lang="en-US" dirty="0" err="1"/>
              <a:t>explosion_sound.play</a:t>
            </a:r>
            <a:r>
              <a:rPr lang="en-US" dirty="0"/>
              <a:t>() </a:t>
            </a:r>
            <a:endParaRPr lang="en-US" dirty="0" smtClean="0"/>
          </a:p>
          <a:p>
            <a:r>
              <a:rPr lang="en-US" dirty="0" smtClean="0"/>
              <a:t>               </a:t>
            </a:r>
            <a:r>
              <a:rPr lang="en-US" dirty="0" err="1"/>
              <a:t>explosions.append</a:t>
            </a:r>
            <a:r>
              <a:rPr lang="en-US" dirty="0"/>
              <a:t>([asteroid[0], asteroid[1], 30</a:t>
            </a:r>
            <a:r>
              <a:rPr lang="en-US" dirty="0" smtClean="0"/>
              <a:t>])</a:t>
            </a:r>
          </a:p>
          <a:p>
            <a:r>
              <a:rPr lang="en-US" dirty="0"/>
              <a:t># Check collisions for ally </a:t>
            </a:r>
            <a:r>
              <a:rPr lang="en-US" dirty="0" smtClean="0"/>
              <a:t>bullets</a:t>
            </a:r>
          </a:p>
          <a:p>
            <a:r>
              <a:rPr lang="en-US" dirty="0" smtClean="0"/>
              <a:t>    </a:t>
            </a:r>
            <a:r>
              <a:rPr lang="en-US" dirty="0"/>
              <a:t>for bullet in list(</a:t>
            </a:r>
            <a:r>
              <a:rPr lang="en-US" dirty="0" err="1"/>
              <a:t>ally_bullets</a:t>
            </a:r>
            <a:r>
              <a:rPr lang="en-US" dirty="0"/>
              <a:t>): </a:t>
            </a:r>
            <a:endParaRPr lang="en-US" dirty="0" smtClean="0"/>
          </a:p>
          <a:p>
            <a:r>
              <a:rPr lang="en-US" dirty="0" smtClean="0"/>
              <a:t>       </a:t>
            </a:r>
            <a:r>
              <a:rPr lang="en-US" dirty="0"/>
              <a:t>for asteroid in list(asteroids):    </a:t>
            </a:r>
            <a:endParaRPr lang="en-US" dirty="0" smtClean="0"/>
          </a:p>
          <a:p>
            <a:r>
              <a:rPr lang="en-US" dirty="0" smtClean="0"/>
              <a:t>        </a:t>
            </a:r>
            <a:r>
              <a:rPr lang="en-US" dirty="0"/>
              <a:t>if (bullet[0] &lt; asteroid[0] + 50 and    </a:t>
            </a:r>
            <a:endParaRPr lang="en-US" dirty="0" smtClean="0"/>
          </a:p>
          <a:p>
            <a:r>
              <a:rPr lang="en-US" dirty="0" smtClean="0"/>
              <a:t>                </a:t>
            </a:r>
            <a:r>
              <a:rPr lang="en-US" dirty="0"/>
              <a:t>bullet[0] + 10 &gt; asteroid[0] and   </a:t>
            </a:r>
            <a:endParaRPr lang="en-US" dirty="0" smtClean="0"/>
          </a:p>
          <a:p>
            <a:r>
              <a:rPr lang="en-US" dirty="0" smtClean="0"/>
              <a:t>                 </a:t>
            </a:r>
            <a:r>
              <a:rPr lang="en-US" dirty="0"/>
              <a:t>bullet[1] &lt; asteroid[1] + 50 and   </a:t>
            </a:r>
            <a:endParaRPr lang="en-US" dirty="0" smtClean="0"/>
          </a:p>
          <a:p>
            <a:r>
              <a:rPr lang="en-US" dirty="0" smtClean="0"/>
              <a:t>                 </a:t>
            </a:r>
            <a:r>
              <a:rPr lang="en-US" dirty="0"/>
              <a:t>bullet[1] + 30 &gt; asteroid[1]):  </a:t>
            </a:r>
            <a:endParaRPr lang="en-US" dirty="0" smtClean="0"/>
          </a:p>
          <a:p>
            <a:r>
              <a:rPr lang="en-US" dirty="0" smtClean="0"/>
              <a:t>              </a:t>
            </a:r>
            <a:r>
              <a:rPr lang="en-US" dirty="0" err="1"/>
              <a:t>ally_bullets.remove</a:t>
            </a:r>
            <a:r>
              <a:rPr lang="en-US" dirty="0"/>
              <a:t>(bullet)   </a:t>
            </a:r>
            <a:endParaRPr lang="en-US" dirty="0" smtClean="0"/>
          </a:p>
          <a:p>
            <a:r>
              <a:rPr lang="en-US" dirty="0" smtClean="0"/>
              <a:t>             </a:t>
            </a:r>
            <a:endParaRPr lang="en-US" dirty="0"/>
          </a:p>
        </p:txBody>
      </p:sp>
      <p:pic>
        <p:nvPicPr>
          <p:cNvPr id="3" name="SOUND ">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6123878"/>
            <a:ext cx="609600" cy="609600"/>
          </a:xfrm>
          <a:prstGeom prst="rect">
            <a:avLst/>
          </a:prstGeom>
          <a:ln>
            <a:noFill/>
          </a:ln>
          <a:effectLst>
            <a:softEdge rad="112500"/>
          </a:effectLst>
        </p:spPr>
      </p:pic>
    </p:spTree>
    <p:extLst>
      <p:ext uri="{BB962C8B-B14F-4D97-AF65-F5344CB8AC3E}">
        <p14:creationId xmlns:p14="http://schemas.microsoft.com/office/powerpoint/2010/main" val="322164788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7017306"/>
          </a:xfrm>
          <a:prstGeom prst="rect">
            <a:avLst/>
          </a:prstGeom>
        </p:spPr>
        <p:txBody>
          <a:bodyPr wrap="square">
            <a:spAutoFit/>
          </a:bodyPr>
          <a:lstStyle/>
          <a:p>
            <a:r>
              <a:rPr lang="en-US" dirty="0" err="1"/>
              <a:t>asteroids.remove</a:t>
            </a:r>
            <a:r>
              <a:rPr lang="en-US" dirty="0"/>
              <a:t>(asteroid</a:t>
            </a:r>
            <a:r>
              <a:rPr lang="en-US" dirty="0" smtClean="0"/>
              <a:t>)</a:t>
            </a:r>
          </a:p>
          <a:p>
            <a:r>
              <a:rPr lang="en-US" dirty="0" smtClean="0"/>
              <a:t>                </a:t>
            </a:r>
            <a:r>
              <a:rPr lang="en-US" dirty="0" err="1"/>
              <a:t>explosion_sound.play</a:t>
            </a:r>
            <a:r>
              <a:rPr lang="en-US" dirty="0"/>
              <a:t>()  </a:t>
            </a:r>
            <a:endParaRPr lang="en-US" dirty="0" smtClean="0"/>
          </a:p>
          <a:p>
            <a:r>
              <a:rPr lang="en-US" dirty="0" smtClean="0"/>
              <a:t>              </a:t>
            </a:r>
            <a:r>
              <a:rPr lang="en-US" dirty="0" err="1"/>
              <a:t>explosions.append</a:t>
            </a:r>
            <a:r>
              <a:rPr lang="en-US" dirty="0"/>
              <a:t>([asteroid[0], asteroid[1], 30]) </a:t>
            </a:r>
            <a:endParaRPr lang="en-US" dirty="0" smtClean="0"/>
          </a:p>
          <a:p>
            <a:r>
              <a:rPr lang="en-US" dirty="0" smtClean="0"/>
              <a:t>   </a:t>
            </a:r>
            <a:r>
              <a:rPr lang="en-US" dirty="0"/>
              <a:t># Increase difficulty </a:t>
            </a:r>
            <a:endParaRPr lang="en-US" dirty="0" smtClean="0"/>
          </a:p>
          <a:p>
            <a:r>
              <a:rPr lang="en-US" dirty="0" smtClean="0"/>
              <a:t>   </a:t>
            </a:r>
            <a:r>
              <a:rPr lang="en-US" dirty="0"/>
              <a:t>if </a:t>
            </a:r>
            <a:r>
              <a:rPr lang="en-US" dirty="0" err="1"/>
              <a:t>hit_count</a:t>
            </a:r>
            <a:r>
              <a:rPr lang="en-US" dirty="0"/>
              <a:t> &gt;= 10: </a:t>
            </a:r>
            <a:endParaRPr lang="en-US" dirty="0" smtClean="0"/>
          </a:p>
          <a:p>
            <a:r>
              <a:rPr lang="en-US" dirty="0" smtClean="0"/>
              <a:t>       </a:t>
            </a:r>
            <a:r>
              <a:rPr lang="en-US" dirty="0" err="1"/>
              <a:t>asteroid_speed</a:t>
            </a:r>
            <a:r>
              <a:rPr lang="en-US" dirty="0"/>
              <a:t> = 7  </a:t>
            </a:r>
            <a:endParaRPr lang="en-US" dirty="0" smtClean="0"/>
          </a:p>
          <a:p>
            <a:r>
              <a:rPr lang="en-US" dirty="0" smtClean="0"/>
              <a:t>      </a:t>
            </a:r>
            <a:r>
              <a:rPr lang="en-US" dirty="0" err="1"/>
              <a:t>spawn_interval</a:t>
            </a:r>
            <a:r>
              <a:rPr lang="en-US" dirty="0"/>
              <a:t> = </a:t>
            </a:r>
            <a:r>
              <a:rPr lang="en-US" dirty="0" smtClean="0"/>
              <a:t>40</a:t>
            </a:r>
          </a:p>
          <a:p>
            <a:r>
              <a:rPr lang="en-US" dirty="0"/>
              <a:t># Check for spaceship </a:t>
            </a:r>
            <a:r>
              <a:rPr lang="en-US" dirty="0" smtClean="0"/>
              <a:t>collisions</a:t>
            </a:r>
          </a:p>
          <a:p>
            <a:r>
              <a:rPr lang="en-US" dirty="0" smtClean="0"/>
              <a:t>    </a:t>
            </a:r>
            <a:r>
              <a:rPr lang="en-US" dirty="0"/>
              <a:t>for asteroid in list(asteroids</a:t>
            </a:r>
            <a:r>
              <a:rPr lang="en-US" dirty="0" smtClean="0"/>
              <a:t>):</a:t>
            </a:r>
          </a:p>
          <a:p>
            <a:r>
              <a:rPr lang="en-US" dirty="0" smtClean="0"/>
              <a:t>        </a:t>
            </a:r>
            <a:r>
              <a:rPr lang="en-US" dirty="0"/>
              <a:t>if (</a:t>
            </a:r>
            <a:r>
              <a:rPr lang="en-US" dirty="0" err="1"/>
              <a:t>spaceship_x</a:t>
            </a:r>
            <a:r>
              <a:rPr lang="en-US" dirty="0"/>
              <a:t> &lt; asteroid[0] + 50 </a:t>
            </a:r>
            <a:r>
              <a:rPr lang="en-US" dirty="0" smtClean="0"/>
              <a:t>and</a:t>
            </a:r>
          </a:p>
          <a:p>
            <a:r>
              <a:rPr lang="en-US" dirty="0" smtClean="0"/>
              <a:t>                </a:t>
            </a:r>
            <a:r>
              <a:rPr lang="en-US" dirty="0" err="1"/>
              <a:t>spaceship_x</a:t>
            </a:r>
            <a:r>
              <a:rPr lang="en-US" dirty="0"/>
              <a:t> + 60 &gt; asteroid[0] and </a:t>
            </a:r>
            <a:endParaRPr lang="en-US" dirty="0" smtClean="0"/>
          </a:p>
          <a:p>
            <a:r>
              <a:rPr lang="en-US" dirty="0" smtClean="0"/>
              <a:t>               </a:t>
            </a:r>
            <a:r>
              <a:rPr lang="en-US" dirty="0" err="1"/>
              <a:t>spaceship_y</a:t>
            </a:r>
            <a:r>
              <a:rPr lang="en-US" dirty="0"/>
              <a:t> &lt; asteroid[1] + 50 and  </a:t>
            </a:r>
            <a:endParaRPr lang="en-US" dirty="0" smtClean="0"/>
          </a:p>
          <a:p>
            <a:r>
              <a:rPr lang="en-US" dirty="0" smtClean="0"/>
              <a:t>              </a:t>
            </a:r>
            <a:r>
              <a:rPr lang="en-US" dirty="0" err="1"/>
              <a:t>spaceship_y</a:t>
            </a:r>
            <a:r>
              <a:rPr lang="en-US" dirty="0"/>
              <a:t> + 60 &gt; asteroid[1]): </a:t>
            </a:r>
            <a:endParaRPr lang="en-US" dirty="0" smtClean="0"/>
          </a:p>
          <a:p>
            <a:r>
              <a:rPr lang="en-US" dirty="0" smtClean="0"/>
              <a:t>           </a:t>
            </a:r>
            <a:r>
              <a:rPr lang="en-US" dirty="0" err="1"/>
              <a:t>asteroids.remove</a:t>
            </a:r>
            <a:r>
              <a:rPr lang="en-US" dirty="0"/>
              <a:t>(asteroid</a:t>
            </a:r>
            <a:r>
              <a:rPr lang="en-US" dirty="0" smtClean="0"/>
              <a:t>)</a:t>
            </a:r>
          </a:p>
          <a:p>
            <a:r>
              <a:rPr lang="en-US" dirty="0" smtClean="0"/>
              <a:t>            </a:t>
            </a:r>
            <a:r>
              <a:rPr lang="en-US" dirty="0"/>
              <a:t>lives -= 1 </a:t>
            </a:r>
            <a:endParaRPr lang="en-US" dirty="0" smtClean="0"/>
          </a:p>
          <a:p>
            <a:r>
              <a:rPr lang="en-US" dirty="0" smtClean="0"/>
              <a:t>           </a:t>
            </a:r>
            <a:r>
              <a:rPr lang="en-US" dirty="0" err="1"/>
              <a:t>explosion_sound.play</a:t>
            </a:r>
            <a:r>
              <a:rPr lang="en-US" dirty="0" smtClean="0"/>
              <a:t>()</a:t>
            </a:r>
          </a:p>
          <a:p>
            <a:r>
              <a:rPr lang="en-US" dirty="0" smtClean="0"/>
              <a:t>            </a:t>
            </a:r>
            <a:r>
              <a:rPr lang="en-US" dirty="0" err="1"/>
              <a:t>explosions.append</a:t>
            </a:r>
            <a:r>
              <a:rPr lang="en-US" dirty="0"/>
              <a:t>([</a:t>
            </a:r>
            <a:r>
              <a:rPr lang="en-US" dirty="0" err="1"/>
              <a:t>spaceship_x</a:t>
            </a:r>
            <a:r>
              <a:rPr lang="en-US" dirty="0"/>
              <a:t>, </a:t>
            </a:r>
            <a:r>
              <a:rPr lang="en-US" dirty="0" err="1"/>
              <a:t>spaceship_y</a:t>
            </a:r>
            <a:r>
              <a:rPr lang="en-US" dirty="0"/>
              <a:t>, 30</a:t>
            </a:r>
            <a:r>
              <a:rPr lang="en-US" dirty="0" smtClean="0"/>
              <a:t>])</a:t>
            </a:r>
          </a:p>
          <a:p>
            <a:r>
              <a:rPr lang="en-US" dirty="0"/>
              <a:t># Check for ally </a:t>
            </a:r>
            <a:r>
              <a:rPr lang="en-US" dirty="0" smtClean="0"/>
              <a:t>collisions</a:t>
            </a:r>
          </a:p>
          <a:p>
            <a:r>
              <a:rPr lang="en-US" dirty="0" smtClean="0"/>
              <a:t>    </a:t>
            </a:r>
            <a:r>
              <a:rPr lang="en-US" dirty="0"/>
              <a:t>for ally in allies</a:t>
            </a:r>
            <a:r>
              <a:rPr lang="en-US" dirty="0" smtClean="0"/>
              <a:t>:</a:t>
            </a:r>
          </a:p>
          <a:p>
            <a:r>
              <a:rPr lang="en-US" dirty="0" smtClean="0"/>
              <a:t>        </a:t>
            </a:r>
            <a:r>
              <a:rPr lang="en-US" dirty="0"/>
              <a:t>for asteroid in list(asteroids): </a:t>
            </a:r>
            <a:endParaRPr lang="en-US" dirty="0" smtClean="0"/>
          </a:p>
          <a:p>
            <a:r>
              <a:rPr lang="en-US" dirty="0" smtClean="0"/>
              <a:t>           </a:t>
            </a:r>
            <a:r>
              <a:rPr lang="en-US" dirty="0"/>
              <a:t>if (ally[0] &lt; asteroid[0] + 50 </a:t>
            </a:r>
            <a:r>
              <a:rPr lang="en-US" dirty="0" smtClean="0"/>
              <a:t>and</a:t>
            </a:r>
          </a:p>
          <a:p>
            <a:r>
              <a:rPr lang="en-US" dirty="0" smtClean="0"/>
              <a:t>                    </a:t>
            </a:r>
            <a:r>
              <a:rPr lang="en-US" dirty="0"/>
              <a:t>ally[0] + 60 &gt; asteroid[0] and  </a:t>
            </a:r>
            <a:endParaRPr lang="en-US" dirty="0" smtClean="0"/>
          </a:p>
          <a:p>
            <a:r>
              <a:rPr lang="en-US" dirty="0" smtClean="0"/>
              <a:t>                  </a:t>
            </a:r>
            <a:r>
              <a:rPr lang="en-US" dirty="0"/>
              <a:t>ally[1] &lt; asteroid[1] + 50 and  </a:t>
            </a:r>
            <a:endParaRPr lang="en-US" dirty="0" smtClean="0"/>
          </a:p>
          <a:p>
            <a:r>
              <a:rPr lang="en-US" dirty="0" smtClean="0"/>
              <a:t>                  </a:t>
            </a:r>
            <a:r>
              <a:rPr lang="en-US" dirty="0"/>
              <a:t>ally[1] + 60 &gt; asteroid[1]): </a:t>
            </a:r>
            <a:endParaRPr lang="en-US" dirty="0" smtClean="0"/>
          </a:p>
          <a:p>
            <a:r>
              <a:rPr lang="en-US" dirty="0" smtClean="0"/>
              <a:t>               </a:t>
            </a:r>
            <a:r>
              <a:rPr lang="en-US" dirty="0" err="1"/>
              <a:t>asteroids.remove</a:t>
            </a:r>
            <a:r>
              <a:rPr lang="en-US" dirty="0"/>
              <a:t>(asteroid) </a:t>
            </a:r>
            <a:endParaRPr lang="en-US" dirty="0" smtClean="0"/>
          </a:p>
        </p:txBody>
      </p:sp>
      <p:pic>
        <p:nvPicPr>
          <p:cNvPr id="3" name="SOUND ">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9473" y="6248400"/>
            <a:ext cx="609600" cy="609600"/>
          </a:xfrm>
          <a:prstGeom prst="rect">
            <a:avLst/>
          </a:prstGeom>
          <a:ln>
            <a:noFill/>
          </a:ln>
          <a:effectLst>
            <a:softEdge rad="112500"/>
          </a:effectLst>
        </p:spPr>
      </p:pic>
    </p:spTree>
    <p:extLst>
      <p:ext uri="{BB962C8B-B14F-4D97-AF65-F5344CB8AC3E}">
        <p14:creationId xmlns:p14="http://schemas.microsoft.com/office/powerpoint/2010/main" val="146896723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463308"/>
          </a:xfrm>
          <a:prstGeom prst="rect">
            <a:avLst/>
          </a:prstGeom>
        </p:spPr>
        <p:txBody>
          <a:bodyPr wrap="square">
            <a:spAutoFit/>
          </a:bodyPr>
          <a:lstStyle/>
          <a:p>
            <a:r>
              <a:rPr lang="en-US" dirty="0"/>
              <a:t> lives -= </a:t>
            </a:r>
            <a:r>
              <a:rPr lang="en-US" dirty="0" smtClean="0"/>
              <a:t>1</a:t>
            </a:r>
          </a:p>
          <a:p>
            <a:r>
              <a:rPr lang="en-US" dirty="0" smtClean="0"/>
              <a:t>                </a:t>
            </a:r>
            <a:r>
              <a:rPr lang="en-US" dirty="0" err="1"/>
              <a:t>explosion_sound.play</a:t>
            </a:r>
            <a:r>
              <a:rPr lang="en-US" dirty="0"/>
              <a:t>() </a:t>
            </a:r>
            <a:endParaRPr lang="en-US" dirty="0" smtClean="0"/>
          </a:p>
          <a:p>
            <a:r>
              <a:rPr lang="en-US" dirty="0" smtClean="0"/>
              <a:t>               </a:t>
            </a:r>
            <a:r>
              <a:rPr lang="en-US" dirty="0" err="1"/>
              <a:t>explosions.append</a:t>
            </a:r>
            <a:r>
              <a:rPr lang="en-US" dirty="0"/>
              <a:t>([ally[0], ally[1], 30</a:t>
            </a:r>
            <a:r>
              <a:rPr lang="en-US" dirty="0" smtClean="0"/>
              <a:t>])</a:t>
            </a:r>
          </a:p>
          <a:p>
            <a:r>
              <a:rPr lang="en-US" dirty="0" smtClean="0"/>
              <a:t>    </a:t>
            </a:r>
            <a:r>
              <a:rPr lang="en-US" dirty="0"/>
              <a:t># Game </a:t>
            </a:r>
            <a:r>
              <a:rPr lang="en-US" dirty="0" smtClean="0"/>
              <a:t>over</a:t>
            </a:r>
          </a:p>
          <a:p>
            <a:r>
              <a:rPr lang="en-US" dirty="0" smtClean="0"/>
              <a:t>    </a:t>
            </a:r>
            <a:r>
              <a:rPr lang="en-US" dirty="0"/>
              <a:t>if lives == 0</a:t>
            </a:r>
            <a:r>
              <a:rPr lang="en-US" dirty="0" smtClean="0"/>
              <a:t>:</a:t>
            </a:r>
          </a:p>
          <a:p>
            <a:r>
              <a:rPr lang="en-US" dirty="0" smtClean="0"/>
              <a:t>        </a:t>
            </a:r>
            <a:r>
              <a:rPr lang="en-US" dirty="0"/>
              <a:t>running = </a:t>
            </a:r>
            <a:r>
              <a:rPr lang="en-US" dirty="0" smtClean="0"/>
              <a:t>False</a:t>
            </a:r>
          </a:p>
          <a:p>
            <a:r>
              <a:rPr lang="en-US" dirty="0"/>
              <a:t># Draw everything </a:t>
            </a:r>
            <a:endParaRPr lang="en-US" dirty="0" smtClean="0"/>
          </a:p>
          <a:p>
            <a:r>
              <a:rPr lang="en-US" dirty="0" smtClean="0"/>
              <a:t>   </a:t>
            </a:r>
            <a:r>
              <a:rPr lang="en-US" dirty="0" err="1"/>
              <a:t>screen.blit</a:t>
            </a:r>
            <a:r>
              <a:rPr lang="en-US" dirty="0"/>
              <a:t>(</a:t>
            </a:r>
            <a:r>
              <a:rPr lang="en-US" dirty="0" err="1"/>
              <a:t>background_image</a:t>
            </a:r>
            <a:r>
              <a:rPr lang="en-US" dirty="0"/>
              <a:t>, (0, 0</a:t>
            </a:r>
            <a:r>
              <a:rPr lang="en-US" dirty="0" smtClean="0"/>
              <a:t>))</a:t>
            </a:r>
          </a:p>
          <a:p>
            <a:r>
              <a:rPr lang="en-US" dirty="0" smtClean="0"/>
              <a:t>    </a:t>
            </a:r>
            <a:r>
              <a:rPr lang="en-US" dirty="0" err="1"/>
              <a:t>screen.blit</a:t>
            </a:r>
            <a:r>
              <a:rPr lang="en-US" dirty="0"/>
              <a:t>(</a:t>
            </a:r>
            <a:r>
              <a:rPr lang="en-US" dirty="0" err="1"/>
              <a:t>spaceship_image</a:t>
            </a:r>
            <a:r>
              <a:rPr lang="en-US" dirty="0"/>
              <a:t>, (</a:t>
            </a:r>
            <a:r>
              <a:rPr lang="en-US" dirty="0" err="1"/>
              <a:t>spaceship_x</a:t>
            </a:r>
            <a:r>
              <a:rPr lang="en-US" dirty="0"/>
              <a:t>, </a:t>
            </a:r>
            <a:r>
              <a:rPr lang="en-US" dirty="0" err="1"/>
              <a:t>spaceship_y</a:t>
            </a:r>
            <a:r>
              <a:rPr lang="en-US" dirty="0" smtClean="0"/>
              <a:t>))</a:t>
            </a:r>
          </a:p>
          <a:p>
            <a:r>
              <a:rPr lang="en-US" dirty="0" smtClean="0"/>
              <a:t>    </a:t>
            </a:r>
            <a:r>
              <a:rPr lang="en-US" dirty="0" err="1"/>
              <a:t>draw_bullets</a:t>
            </a:r>
            <a:r>
              <a:rPr lang="en-US" dirty="0"/>
              <a:t>() </a:t>
            </a:r>
            <a:endParaRPr lang="en-US" dirty="0" smtClean="0"/>
          </a:p>
          <a:p>
            <a:r>
              <a:rPr lang="en-US" dirty="0" smtClean="0"/>
              <a:t>   </a:t>
            </a:r>
            <a:r>
              <a:rPr lang="en-US" dirty="0"/>
              <a:t>for bullet in </a:t>
            </a:r>
            <a:r>
              <a:rPr lang="en-US" dirty="0" err="1"/>
              <a:t>ally_bullets</a:t>
            </a:r>
            <a:r>
              <a:rPr lang="en-US" dirty="0"/>
              <a:t>: </a:t>
            </a:r>
            <a:endParaRPr lang="en-US" dirty="0" smtClean="0"/>
          </a:p>
          <a:p>
            <a:r>
              <a:rPr lang="en-US" dirty="0" smtClean="0"/>
              <a:t>       </a:t>
            </a:r>
            <a:r>
              <a:rPr lang="en-US" dirty="0" err="1"/>
              <a:t>screen.blit</a:t>
            </a:r>
            <a:r>
              <a:rPr lang="en-US" dirty="0"/>
              <a:t>(</a:t>
            </a:r>
            <a:r>
              <a:rPr lang="en-US" dirty="0" err="1"/>
              <a:t>bullet_image</a:t>
            </a:r>
            <a:r>
              <a:rPr lang="en-US" dirty="0"/>
              <a:t>, (bullet[0], bullet[1])) </a:t>
            </a:r>
            <a:endParaRPr lang="en-US" dirty="0" smtClean="0"/>
          </a:p>
          <a:p>
            <a:r>
              <a:rPr lang="en-US" dirty="0" smtClean="0"/>
              <a:t>   </a:t>
            </a:r>
            <a:r>
              <a:rPr lang="en-US" dirty="0" err="1"/>
              <a:t>draw_asteroids</a:t>
            </a:r>
            <a:r>
              <a:rPr lang="en-US" dirty="0" smtClean="0"/>
              <a:t>()</a:t>
            </a:r>
          </a:p>
          <a:p>
            <a:r>
              <a:rPr lang="en-US" dirty="0" smtClean="0"/>
              <a:t>    </a:t>
            </a:r>
            <a:r>
              <a:rPr lang="en-US" dirty="0" err="1"/>
              <a:t>draw_explosions</a:t>
            </a:r>
            <a:r>
              <a:rPr lang="en-US" dirty="0" smtClean="0"/>
              <a:t>()</a:t>
            </a:r>
          </a:p>
          <a:p>
            <a:r>
              <a:rPr lang="en-US" dirty="0" smtClean="0"/>
              <a:t>    </a:t>
            </a:r>
            <a:r>
              <a:rPr lang="en-US" dirty="0" err="1"/>
              <a:t>draw_allies</a:t>
            </a:r>
            <a:r>
              <a:rPr lang="en-US" dirty="0" smtClean="0"/>
              <a:t>()</a:t>
            </a:r>
          </a:p>
          <a:p>
            <a:r>
              <a:rPr lang="en-US" dirty="0"/>
              <a:t># Display score and </a:t>
            </a:r>
            <a:r>
              <a:rPr lang="en-US" dirty="0" smtClean="0"/>
              <a:t>lives</a:t>
            </a:r>
          </a:p>
          <a:p>
            <a:r>
              <a:rPr lang="en-US" dirty="0" smtClean="0"/>
              <a:t>    </a:t>
            </a:r>
            <a:r>
              <a:rPr lang="en-US" dirty="0" err="1"/>
              <a:t>score_text</a:t>
            </a:r>
            <a:r>
              <a:rPr lang="en-US" dirty="0"/>
              <a:t> = </a:t>
            </a:r>
            <a:r>
              <a:rPr lang="en-US" dirty="0" err="1"/>
              <a:t>font.render</a:t>
            </a:r>
            <a:r>
              <a:rPr lang="en-US" dirty="0"/>
              <a:t>(</a:t>
            </a:r>
            <a:r>
              <a:rPr lang="en-US" dirty="0" err="1"/>
              <a:t>f"Score</a:t>
            </a:r>
            <a:r>
              <a:rPr lang="en-US" dirty="0"/>
              <a:t>: {score}", True, WHITE)  </a:t>
            </a:r>
            <a:endParaRPr lang="en-US" dirty="0" smtClean="0"/>
          </a:p>
          <a:p>
            <a:r>
              <a:rPr lang="en-US" dirty="0" smtClean="0"/>
              <a:t>  </a:t>
            </a:r>
            <a:r>
              <a:rPr lang="en-US" dirty="0" err="1"/>
              <a:t>screen.blit</a:t>
            </a:r>
            <a:r>
              <a:rPr lang="en-US" dirty="0"/>
              <a:t>(</a:t>
            </a:r>
            <a:r>
              <a:rPr lang="en-US" dirty="0" err="1"/>
              <a:t>score_text</a:t>
            </a:r>
            <a:r>
              <a:rPr lang="en-US" dirty="0"/>
              <a:t>, (10, 10</a:t>
            </a:r>
            <a:r>
              <a:rPr lang="en-US" dirty="0" smtClean="0"/>
              <a:t>))</a:t>
            </a:r>
          </a:p>
          <a:p>
            <a:r>
              <a:rPr lang="en-US" dirty="0" smtClean="0"/>
              <a:t>    </a:t>
            </a:r>
            <a:r>
              <a:rPr lang="en-US" dirty="0" err="1"/>
              <a:t>display_lives</a:t>
            </a:r>
            <a:r>
              <a:rPr lang="en-US" dirty="0" smtClean="0"/>
              <a:t>()</a:t>
            </a:r>
          </a:p>
          <a:p>
            <a:r>
              <a:rPr lang="en-US" dirty="0" smtClean="0"/>
              <a:t>    </a:t>
            </a:r>
            <a:r>
              <a:rPr lang="en-US" dirty="0"/>
              <a:t># Update display </a:t>
            </a:r>
            <a:endParaRPr lang="en-US" dirty="0" smtClean="0"/>
          </a:p>
          <a:p>
            <a:r>
              <a:rPr lang="en-US" dirty="0" smtClean="0"/>
              <a:t>   </a:t>
            </a:r>
            <a:r>
              <a:rPr lang="en-US" dirty="0" err="1"/>
              <a:t>pygame.display.flip</a:t>
            </a:r>
            <a:r>
              <a:rPr lang="en-US" dirty="0"/>
              <a:t>() </a:t>
            </a:r>
            <a:endParaRPr lang="en-US" dirty="0" smtClean="0"/>
          </a:p>
          <a:p>
            <a:r>
              <a:rPr lang="en-US" dirty="0" smtClean="0"/>
              <a:t>   </a:t>
            </a:r>
            <a:r>
              <a:rPr lang="en-US" dirty="0"/>
              <a:t># Cap the frame </a:t>
            </a:r>
            <a:r>
              <a:rPr lang="en-US" dirty="0" smtClean="0"/>
              <a:t>rate</a:t>
            </a:r>
          </a:p>
          <a:p>
            <a:r>
              <a:rPr lang="en-US" dirty="0" smtClean="0"/>
              <a:t>    </a:t>
            </a:r>
            <a:r>
              <a:rPr lang="en-US" dirty="0" err="1"/>
              <a:t>clock.tick</a:t>
            </a:r>
            <a:r>
              <a:rPr lang="en-US" dirty="0"/>
              <a:t>(60)</a:t>
            </a:r>
          </a:p>
        </p:txBody>
      </p:sp>
      <p:pic>
        <p:nvPicPr>
          <p:cNvPr id="4" name="SOUND ">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33355" y="6198220"/>
            <a:ext cx="609600" cy="609600"/>
          </a:xfrm>
          <a:prstGeom prst="rect">
            <a:avLst/>
          </a:prstGeom>
          <a:ln>
            <a:noFill/>
          </a:ln>
          <a:effectLst>
            <a:softEdge rad="112500"/>
          </a:effectLst>
        </p:spPr>
      </p:pic>
    </p:spTree>
    <p:extLst>
      <p:ext uri="{BB962C8B-B14F-4D97-AF65-F5344CB8AC3E}">
        <p14:creationId xmlns:p14="http://schemas.microsoft.com/office/powerpoint/2010/main" val="280692775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2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5-01-24 at 10.17.00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70879"/>
          </a:xfrm>
          <a:prstGeom prst="rect">
            <a:avLst/>
          </a:prstGeom>
        </p:spPr>
      </p:pic>
    </p:spTree>
    <p:extLst>
      <p:ext uri="{BB962C8B-B14F-4D97-AF65-F5344CB8AC3E}">
        <p14:creationId xmlns:p14="http://schemas.microsoft.com/office/powerpoint/2010/main" val="1161547640"/>
      </p:ext>
    </p:extLst>
  </p:cSld>
  <p:clrMapOvr>
    <a:masterClrMapping/>
  </p:clrMapOvr>
  <mc:AlternateContent xmlns:mc="http://schemas.openxmlformats.org/markup-compatibility/2006">
    <mc:Choice xmlns:p14="http://schemas.microsoft.com/office/powerpoint/2010/main" Requires="p14">
      <p:transition spd="med" p14:dur="700" advClick="0" advTm="18000">
        <p:fade/>
      </p:transition>
    </mc:Choice>
    <mc:Fallback>
      <p:transition spd="med" advClick="0" advTm="1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73648" cy="6857999"/>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2" y="3114152"/>
            <a:ext cx="3791479" cy="3743847"/>
          </a:xfrm>
          <a:prstGeom prst="rect">
            <a:avLst/>
          </a:prstGeom>
          <a:ln>
            <a:noFill/>
          </a:ln>
          <a:effectLst>
            <a:softEdge rad="112500"/>
          </a:effectLst>
        </p:spPr>
      </p:pic>
      <p:sp>
        <p:nvSpPr>
          <p:cNvPr id="6" name="Rectangle 5"/>
          <p:cNvSpPr/>
          <p:nvPr/>
        </p:nvSpPr>
        <p:spPr>
          <a:xfrm>
            <a:off x="1159099" y="1378041"/>
            <a:ext cx="10663706" cy="954107"/>
          </a:xfrm>
          <a:prstGeom prst="rect">
            <a:avLst/>
          </a:prstGeom>
        </p:spPr>
        <p:txBody>
          <a:bodyPr wrap="square">
            <a:spAutoFit/>
          </a:bodyPr>
          <a:lstStyle/>
          <a:p>
            <a:r>
              <a:rPr lang="en-US" sz="2800" dirty="0">
                <a:effectLst>
                  <a:outerShdw blurRad="38100" dist="38100" dir="2700000" algn="tl">
                    <a:srgbClr val="000000">
                      <a:alpha val="43137"/>
                    </a:srgbClr>
                  </a:outerShdw>
                </a:effectLst>
                <a:latin typeface="Wide Latin" panose="020A0A07050505020404" pitchFamily="18" charset="0"/>
              </a:rPr>
              <a:t>"Engage in a War that's Out of this World"</a:t>
            </a:r>
          </a:p>
        </p:txBody>
      </p:sp>
    </p:spTree>
    <p:extLst>
      <p:ext uri="{BB962C8B-B14F-4D97-AF65-F5344CB8AC3E}">
        <p14:creationId xmlns:p14="http://schemas.microsoft.com/office/powerpoint/2010/main" val="1246300607"/>
      </p:ext>
    </p:extLst>
  </p:cSld>
  <p:clrMapOvr>
    <a:masterClrMapping/>
  </p:clrMapOvr>
  <mc:AlternateContent xmlns:mc="http://schemas.openxmlformats.org/markup-compatibility/2006" xmlns:p14="http://schemas.microsoft.com/office/powerpoint/2010/main">
    <mc:Choice Requires="p14">
      <p:transition spd="med" p14:dur="700" advClick="0" advTm="2000">
        <p:fade/>
        <p:sndAc>
          <p:stSnd loop="1">
            <p:snd r:embed="rId2" name="laser.wav"/>
          </p:stSnd>
        </p:sndAc>
      </p:transition>
    </mc:Choice>
    <mc:Fallback xmlns="">
      <p:transition spd="med" advClick="0" advTm="2000">
        <p:fade/>
        <p:sndAc>
          <p:stSnd loop="1">
            <p:snd r:embed="rId5" name="laser.wav"/>
          </p:stSnd>
        </p:sndAc>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097"/>
            <a:ext cx="12192000" cy="7896026"/>
          </a:xfrm>
          <a:prstGeom prst="rect">
            <a:avLst/>
          </a:prstGeom>
        </p:spPr>
      </p:pic>
      <p:sp>
        <p:nvSpPr>
          <p:cNvPr id="7" name="Rectangle 6"/>
          <p:cNvSpPr/>
          <p:nvPr/>
        </p:nvSpPr>
        <p:spPr>
          <a:xfrm>
            <a:off x="1983346" y="2318197"/>
            <a:ext cx="9672033" cy="769441"/>
          </a:xfrm>
          <a:prstGeom prst="rect">
            <a:avLst/>
          </a:prstGeom>
        </p:spPr>
        <p:txBody>
          <a:bodyPr wrap="square">
            <a:spAutoFit/>
          </a:bodyPr>
          <a:lstStyle/>
          <a:p>
            <a:r>
              <a:rPr lang="en-US" sz="4400" spc="600" dirty="0" smtClean="0">
                <a:latin typeface="Bodoni MT Black" panose="02070A03080606020203" pitchFamily="18" charset="0"/>
              </a:rPr>
              <a:t>SPACE WAR GAME</a:t>
            </a:r>
            <a:endParaRPr lang="en-US" sz="4400" spc="600" dirty="0">
              <a:latin typeface="Bodoni MT Black" panose="02070A03080606020203" pitchFamily="18" charset="0"/>
            </a:endParaRPr>
          </a:p>
        </p:txBody>
      </p:sp>
    </p:spTree>
    <p:extLst>
      <p:ext uri="{BB962C8B-B14F-4D97-AF65-F5344CB8AC3E}">
        <p14:creationId xmlns:p14="http://schemas.microsoft.com/office/powerpoint/2010/main" val="2382933541"/>
      </p:ext>
    </p:extLst>
  </p:cSld>
  <p:clrMapOvr>
    <a:masterClrMapping/>
  </p:clrMapOvr>
  <mc:AlternateContent xmlns:mc="http://schemas.openxmlformats.org/markup-compatibility/2006" xmlns:p14="http://schemas.microsoft.com/office/powerpoint/2010/main">
    <mc:Choice Requires="p14">
      <p:transition spd="med" p14:dur="700" advClick="0" advTm="1000">
        <p:fade/>
        <p:sndAc>
          <p:stSnd loop="1">
            <p:snd r:embed="rId2" name="explode.wav"/>
          </p:stSnd>
        </p:sndAc>
      </p:transition>
    </mc:Choice>
    <mc:Fallback xmlns="">
      <p:transition spd="med" advClick="0" advTm="1000">
        <p:fade/>
        <p:sndAc>
          <p:stSnd loop="1">
            <p:snd r:embed="rId4" name="explode.wav"/>
          </p:stSnd>
        </p:sndAc>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92886" y="3244334"/>
            <a:ext cx="184731" cy="369332"/>
          </a:xfrm>
          <a:prstGeom prst="rect">
            <a:avLst/>
          </a:prstGeom>
        </p:spPr>
        <p:txBody>
          <a:bodyPr wrap="none">
            <a:spAutoFit/>
          </a:bodyPr>
          <a:lstStyle/>
          <a:p>
            <a:endParaRPr lang="en-US" dirty="0"/>
          </a:p>
        </p:txBody>
      </p:sp>
      <p:sp>
        <p:nvSpPr>
          <p:cNvPr id="5" name="Rectangle 4"/>
          <p:cNvSpPr/>
          <p:nvPr/>
        </p:nvSpPr>
        <p:spPr>
          <a:xfrm>
            <a:off x="5645286" y="3396734"/>
            <a:ext cx="184731" cy="369332"/>
          </a:xfrm>
          <a:prstGeom prst="rect">
            <a:avLst/>
          </a:prstGeom>
        </p:spPr>
        <p:txBody>
          <a:bodyPr wrap="none">
            <a:spAutoFit/>
          </a:bodyPr>
          <a:lstStyle/>
          <a:p>
            <a:endParaRPr lang="en-US" dirty="0"/>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629"/>
            <a:ext cx="12192000" cy="6877209"/>
          </a:xfrm>
          <a:prstGeom prst="rect">
            <a:avLst/>
          </a:prstGeom>
        </p:spPr>
      </p:pic>
      <p:sp>
        <p:nvSpPr>
          <p:cNvPr id="7" name="Rectangle 6"/>
          <p:cNvSpPr/>
          <p:nvPr/>
        </p:nvSpPr>
        <p:spPr>
          <a:xfrm>
            <a:off x="5492886" y="3244334"/>
            <a:ext cx="2723835" cy="461665"/>
          </a:xfrm>
          <a:prstGeom prst="rect">
            <a:avLst/>
          </a:prstGeom>
        </p:spPr>
        <p:txBody>
          <a:bodyPr wrap="square">
            <a:spAutoFit/>
          </a:bodyPr>
          <a:lstStyle/>
          <a:p>
            <a:endParaRPr lang="en-US" sz="2400" spc="600" dirty="0">
              <a:solidFill>
                <a:srgbClr val="FFFF00"/>
              </a:solidFill>
              <a:latin typeface="Bodoni MT Black" panose="02070A03080606020203" pitchFamily="18" charset="0"/>
            </a:endParaRPr>
          </a:p>
        </p:txBody>
      </p:sp>
      <p:sp>
        <p:nvSpPr>
          <p:cNvPr id="8" name="Rectangle 7"/>
          <p:cNvSpPr/>
          <p:nvPr/>
        </p:nvSpPr>
        <p:spPr>
          <a:xfrm>
            <a:off x="1429554" y="1068944"/>
            <a:ext cx="4829579" cy="523220"/>
          </a:xfrm>
          <a:prstGeom prst="rect">
            <a:avLst/>
          </a:prstGeom>
        </p:spPr>
        <p:txBody>
          <a:bodyPr wrap="square">
            <a:spAutoFit/>
          </a:bodyPr>
          <a:lstStyle/>
          <a:p>
            <a:r>
              <a:rPr lang="en-US" sz="2800" u="sng" spc="600" dirty="0" smtClean="0">
                <a:solidFill>
                  <a:srgbClr val="FFFF00"/>
                </a:solidFill>
                <a:latin typeface="Bodoni MT Black" panose="02070A03080606020203" pitchFamily="18" charset="0"/>
              </a:rPr>
              <a:t>OVERVIEW</a:t>
            </a:r>
            <a:r>
              <a:rPr lang="en-US" sz="2800" spc="600" dirty="0" smtClean="0">
                <a:solidFill>
                  <a:srgbClr val="FFFF00"/>
                </a:solidFill>
                <a:latin typeface="Bodoni MT Black" panose="02070A03080606020203" pitchFamily="18" charset="0"/>
              </a:rPr>
              <a:t>:</a:t>
            </a:r>
            <a:endParaRPr lang="en-US" sz="2800" spc="600" dirty="0">
              <a:solidFill>
                <a:srgbClr val="FFFF00"/>
              </a:solidFill>
              <a:latin typeface="Bodoni MT Black" panose="02070A03080606020203" pitchFamily="18" charset="0"/>
            </a:endParaRPr>
          </a:p>
        </p:txBody>
      </p:sp>
      <p:sp>
        <p:nvSpPr>
          <p:cNvPr id="9" name="Rectangle 8"/>
          <p:cNvSpPr/>
          <p:nvPr/>
        </p:nvSpPr>
        <p:spPr>
          <a:xfrm>
            <a:off x="1828798" y="2228671"/>
            <a:ext cx="5911403" cy="3539430"/>
          </a:xfrm>
          <a:prstGeom prst="rect">
            <a:avLst/>
          </a:prstGeom>
        </p:spPr>
        <p:txBody>
          <a:bodyPr wrap="square">
            <a:spAutoFit/>
          </a:bodyPr>
          <a:lstStyle/>
          <a:p>
            <a:r>
              <a:rPr lang="en-US" sz="2800" b="1" dirty="0">
                <a:latin typeface="Bodoni MT" panose="02070603080606020203" pitchFamily="18" charset="0"/>
              </a:rPr>
              <a:t>The game was developed utilizing the “Python programming language”, in conjunction with the “</a:t>
            </a:r>
            <a:r>
              <a:rPr lang="en-US" sz="2800" b="1" dirty="0" err="1">
                <a:latin typeface="Bodoni MT" panose="02070603080606020203" pitchFamily="18" charset="0"/>
              </a:rPr>
              <a:t>Pygame</a:t>
            </a:r>
            <a:r>
              <a:rPr lang="en-US" sz="2800" b="1" dirty="0">
                <a:latin typeface="Bodoni MT" panose="02070603080606020203" pitchFamily="18" charset="0"/>
              </a:rPr>
              <a:t> library”, on the Windows operating system. The results of this project demonstrate that the game is fully functional and meets the required specifications.</a:t>
            </a:r>
          </a:p>
        </p:txBody>
      </p:sp>
    </p:spTree>
    <p:extLst>
      <p:ext uri="{BB962C8B-B14F-4D97-AF65-F5344CB8AC3E}">
        <p14:creationId xmlns:p14="http://schemas.microsoft.com/office/powerpoint/2010/main" val="1079864849"/>
      </p:ext>
    </p:extLst>
  </p:cSld>
  <p:clrMapOvr>
    <a:masterClrMapping/>
  </p:clrMapOvr>
  <mc:AlternateContent xmlns:mc="http://schemas.openxmlformats.org/markup-compatibility/2006" xmlns:p14="http://schemas.microsoft.com/office/powerpoint/2010/main">
    <mc:Choice Requires="p14">
      <p:transition spd="med" p14:dur="700" advClick="0" advTm="2000">
        <p:fade/>
        <p:sndAc>
          <p:stSnd loop="1">
            <p:snd r:embed="rId2" name="wind.wav"/>
          </p:stSnd>
        </p:sndAc>
      </p:transition>
    </mc:Choice>
    <mc:Fallback xmlns="">
      <p:transition spd="med" advClick="0" advTm="2000">
        <p:fade/>
        <p:sndAc>
          <p:stSnd loop="1">
            <p:snd r:embed="rId4" name="wind.wav"/>
          </p:stSnd>
        </p:sndAc>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749"/>
            <a:ext cx="12172949" cy="6868749"/>
          </a:xfrm>
          <a:prstGeom prst="rect">
            <a:avLst/>
          </a:prstGeom>
        </p:spPr>
      </p:pic>
      <p:sp>
        <p:nvSpPr>
          <p:cNvPr id="3" name="Rectangle 2"/>
          <p:cNvSpPr/>
          <p:nvPr/>
        </p:nvSpPr>
        <p:spPr>
          <a:xfrm>
            <a:off x="0" y="0"/>
            <a:ext cx="7482625" cy="6124754"/>
          </a:xfrm>
          <a:prstGeom prst="rect">
            <a:avLst/>
          </a:prstGeom>
        </p:spPr>
        <p:txBody>
          <a:bodyPr wrap="square">
            <a:spAutoFit/>
          </a:bodyPr>
          <a:lstStyle/>
          <a:p>
            <a:r>
              <a:rPr lang="en-US" sz="2800" dirty="0">
                <a:latin typeface="Bodoni MT" panose="02070603080606020203" pitchFamily="18" charset="0"/>
              </a:rPr>
              <a:t>Players are tasked with guiding their spaceship through a hazardous asteroid field, where the slightest miscalculation can result in a catastrophic collision. The game demands quick reflexes, strategic thinking, and a steady hand, as players must expertly maneuver their spaceship to avoid incoming asteroids while simultaneously targeting and destroying them. With each successful destruction of an asteroid, players earn points, which are displayed on a scoreboard. The game continues until the player's spaceship collides with an asteroid, at which point the game ends, and the final </a:t>
            </a:r>
            <a:r>
              <a:rPr lang="en-US" sz="2800" dirty="0" smtClean="0">
                <a:latin typeface="Bodoni MT" panose="02070603080606020203" pitchFamily="18" charset="0"/>
              </a:rPr>
              <a:t>     score </a:t>
            </a:r>
            <a:r>
              <a:rPr lang="en-US" sz="2800" dirty="0">
                <a:latin typeface="Bodoni MT" panose="02070603080606020203" pitchFamily="18" charset="0"/>
              </a:rPr>
              <a:t>is displayed</a:t>
            </a:r>
            <a:r>
              <a:rPr lang="en-US" dirty="0"/>
              <a:t>.</a:t>
            </a:r>
          </a:p>
        </p:txBody>
      </p:sp>
    </p:spTree>
    <p:extLst>
      <p:ext uri="{BB962C8B-B14F-4D97-AF65-F5344CB8AC3E}">
        <p14:creationId xmlns:p14="http://schemas.microsoft.com/office/powerpoint/2010/main" val="4150128740"/>
      </p:ext>
    </p:extLst>
  </p:cSld>
  <p:clrMapOvr>
    <a:masterClrMapping/>
  </p:clrMapOvr>
  <mc:AlternateContent xmlns:mc="http://schemas.openxmlformats.org/markup-compatibility/2006">
    <mc:Choice xmlns:p14="http://schemas.microsoft.com/office/powerpoint/2010/main" Requires="p14">
      <p:transition spd="med" p14:dur="700" advClick="0" advTm="2000">
        <p:fade/>
        <p:sndAc>
          <p:stSnd loop="1">
            <p:snd r:embed="rId2" name="wind.wav"/>
          </p:stSnd>
        </p:sndAc>
      </p:transition>
    </mc:Choice>
    <mc:Fallback>
      <p:transition spd="med" advClick="0" advTm="2000">
        <p:fade/>
        <p:sndAc>
          <p:stSnd loop="1">
            <p:snd r:embed="rId2" name="wind.wav"/>
          </p:stSnd>
        </p:sndAc>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7272"/>
            <a:ext cx="12240451" cy="6935272"/>
          </a:xfrm>
          <a:prstGeom prst="rect">
            <a:avLst/>
          </a:prstGeom>
        </p:spPr>
      </p:pic>
      <p:sp>
        <p:nvSpPr>
          <p:cNvPr id="3" name="Rectangle 2"/>
          <p:cNvSpPr/>
          <p:nvPr/>
        </p:nvSpPr>
        <p:spPr>
          <a:xfrm>
            <a:off x="1622738" y="476519"/>
            <a:ext cx="4010971" cy="954107"/>
          </a:xfrm>
          <a:prstGeom prst="rect">
            <a:avLst/>
          </a:prstGeom>
        </p:spPr>
        <p:txBody>
          <a:bodyPr wrap="square">
            <a:spAutoFit/>
          </a:bodyPr>
          <a:lstStyle/>
          <a:p>
            <a:r>
              <a:rPr lang="en-US" sz="2800" b="1" spc="600" dirty="0" smtClean="0">
                <a:solidFill>
                  <a:schemeClr val="bg1"/>
                </a:solidFill>
                <a:effectLst>
                  <a:outerShdw blurRad="38100" dist="38100" dir="2700000" algn="tl">
                    <a:srgbClr val="000000">
                      <a:alpha val="43137"/>
                    </a:srgbClr>
                  </a:outerShdw>
                </a:effectLst>
                <a:latin typeface="Broadway" panose="04040905080B02020502" pitchFamily="82" charset="0"/>
              </a:rPr>
              <a:t>GAME</a:t>
            </a:r>
            <a:r>
              <a:rPr lang="en-US" sz="2800" b="1" spc="600" dirty="0" smtClean="0">
                <a:effectLst>
                  <a:outerShdw blurRad="38100" dist="38100" dir="2700000" algn="tl">
                    <a:srgbClr val="000000">
                      <a:alpha val="43137"/>
                    </a:srgbClr>
                  </a:outerShdw>
                </a:effectLst>
                <a:latin typeface="Broadway" panose="04040905080B02020502" pitchFamily="82" charset="0"/>
              </a:rPr>
              <a:t> </a:t>
            </a:r>
            <a:r>
              <a:rPr lang="en-US" sz="2800" b="1" spc="600" dirty="0" smtClean="0">
                <a:solidFill>
                  <a:schemeClr val="bg1"/>
                </a:solidFill>
                <a:effectLst>
                  <a:outerShdw blurRad="38100" dist="38100" dir="2700000" algn="tl">
                    <a:srgbClr val="000000">
                      <a:alpha val="43137"/>
                    </a:srgbClr>
                  </a:outerShdw>
                </a:effectLst>
                <a:latin typeface="Broadway" panose="04040905080B02020502" pitchFamily="82" charset="0"/>
              </a:rPr>
              <a:t>FEATURES:</a:t>
            </a:r>
            <a:endParaRPr lang="en-US" sz="2800" b="1" spc="600" dirty="0">
              <a:solidFill>
                <a:schemeClr val="bg1"/>
              </a:solidFill>
              <a:effectLst>
                <a:outerShdw blurRad="38100" dist="38100" dir="2700000" algn="tl">
                  <a:srgbClr val="000000">
                    <a:alpha val="43137"/>
                  </a:srgbClr>
                </a:outerShdw>
              </a:effectLst>
              <a:latin typeface="Broadway" panose="04040905080B02020502" pitchFamily="82" charset="0"/>
            </a:endParaRPr>
          </a:p>
        </p:txBody>
      </p:sp>
      <p:sp>
        <p:nvSpPr>
          <p:cNvPr id="4" name="Rectangle 3"/>
          <p:cNvSpPr/>
          <p:nvPr/>
        </p:nvSpPr>
        <p:spPr>
          <a:xfrm>
            <a:off x="4185635" y="1444335"/>
            <a:ext cx="7624294" cy="1015663"/>
          </a:xfrm>
          <a:prstGeom prst="rect">
            <a:avLst/>
          </a:prstGeom>
        </p:spPr>
        <p:txBody>
          <a:bodyPr wrap="square">
            <a:spAutoFit/>
          </a:bodyPr>
          <a:lstStyle/>
          <a:p>
            <a:r>
              <a:rPr lang="en-US" sz="2000" b="1" spc="300" dirty="0">
                <a:solidFill>
                  <a:schemeClr val="bg2">
                    <a:lumMod val="25000"/>
                  </a:schemeClr>
                </a:solidFill>
                <a:latin typeface="Eras Bold ITC" panose="020B0907030504020204" pitchFamily="34" charset="0"/>
              </a:rPr>
              <a:t>1.Player Movement</a:t>
            </a:r>
            <a:r>
              <a:rPr lang="en-US" sz="2000" b="1" spc="300" dirty="0" smtClean="0">
                <a:solidFill>
                  <a:schemeClr val="bg2">
                    <a:lumMod val="25000"/>
                  </a:schemeClr>
                </a:solidFill>
                <a:latin typeface="Eras Bold ITC" panose="020B0907030504020204" pitchFamily="34" charset="0"/>
              </a:rPr>
              <a:t>:</a:t>
            </a:r>
          </a:p>
          <a:p>
            <a:r>
              <a:rPr lang="en-US" sz="2000" b="1" spc="300" dirty="0" smtClean="0">
                <a:solidFill>
                  <a:schemeClr val="bg2">
                    <a:lumMod val="25000"/>
                  </a:schemeClr>
                </a:solidFill>
                <a:latin typeface="Eras Bold ITC" panose="020B0907030504020204" pitchFamily="34" charset="0"/>
              </a:rPr>
              <a:t> </a:t>
            </a:r>
            <a:r>
              <a:rPr lang="en-US" sz="2000" b="1" spc="300" dirty="0">
                <a:solidFill>
                  <a:schemeClr val="bg2">
                    <a:lumMod val="25000"/>
                  </a:schemeClr>
                </a:solidFill>
                <a:latin typeface="Eras Bold ITC" panose="020B0907030504020204" pitchFamily="34" charset="0"/>
              </a:rPr>
              <a:t>The player's spaceship can be moved left and right using the arrow keys</a:t>
            </a:r>
            <a:r>
              <a:rPr lang="en-US" sz="2000" b="1" spc="300" dirty="0" smtClean="0">
                <a:solidFill>
                  <a:schemeClr val="bg2">
                    <a:lumMod val="25000"/>
                  </a:schemeClr>
                </a:solidFill>
                <a:latin typeface="Eras Bold ITC" panose="020B0907030504020204" pitchFamily="34" charset="0"/>
              </a:rPr>
              <a:t>.</a:t>
            </a:r>
          </a:p>
        </p:txBody>
      </p:sp>
      <p:pic>
        <p:nvPicPr>
          <p:cNvPr id="5" name="Picture 4" descr="Screen Clipping"/>
          <p:cNvPicPr>
            <a:picLocks noChangeAspect="1"/>
          </p:cNvPicPr>
          <p:nvPr/>
        </p:nvPicPr>
        <p:blipFill rotWithShape="1">
          <a:blip r:embed="rId5">
            <a:extLst>
              <a:ext uri="{28A0092B-C50C-407E-A947-70E740481C1C}">
                <a14:useLocalDpi xmlns:a14="http://schemas.microsoft.com/office/drawing/2010/main" val="0"/>
              </a:ext>
            </a:extLst>
          </a:blip>
          <a:srcRect l="-317" t="3776" r="-92" b="3945"/>
          <a:stretch/>
        </p:blipFill>
        <p:spPr>
          <a:xfrm>
            <a:off x="6936827" y="2856871"/>
            <a:ext cx="4635979" cy="3815256"/>
          </a:xfrm>
          <a:prstGeom prst="rect">
            <a:avLst/>
          </a:prstGeom>
          <a:ln>
            <a:noFill/>
          </a:ln>
          <a:effectLst>
            <a:softEdge rad="112500"/>
          </a:effectLst>
        </p:spPr>
      </p:pic>
      <p:pic>
        <p:nvPicPr>
          <p:cNvPr id="6" name="SOUND ">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93287" y="6248400"/>
            <a:ext cx="609600" cy="609600"/>
          </a:xfrm>
          <a:prstGeom prst="rect">
            <a:avLst/>
          </a:prstGeom>
          <a:ln>
            <a:noFill/>
          </a:ln>
          <a:effectLst>
            <a:softEdge rad="112500"/>
          </a:effectLst>
        </p:spPr>
      </p:pic>
    </p:spTree>
    <p:extLst>
      <p:ext uri="{BB962C8B-B14F-4D97-AF65-F5344CB8AC3E}">
        <p14:creationId xmlns:p14="http://schemas.microsoft.com/office/powerpoint/2010/main" val="350944555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66" y="-23426"/>
            <a:ext cx="12150634" cy="6881426"/>
          </a:xfrm>
          <a:prstGeom prst="rect">
            <a:avLst/>
          </a:prstGeom>
        </p:spPr>
      </p:pic>
      <p:sp>
        <p:nvSpPr>
          <p:cNvPr id="3" name="Rectangle 2"/>
          <p:cNvSpPr/>
          <p:nvPr/>
        </p:nvSpPr>
        <p:spPr>
          <a:xfrm>
            <a:off x="991673" y="605307"/>
            <a:ext cx="8152327" cy="1015663"/>
          </a:xfrm>
          <a:prstGeom prst="rect">
            <a:avLst/>
          </a:prstGeom>
        </p:spPr>
        <p:txBody>
          <a:bodyPr wrap="square">
            <a:spAutoFit/>
          </a:bodyPr>
          <a:lstStyle/>
          <a:p>
            <a:r>
              <a:rPr lang="en-US" sz="2000" dirty="0">
                <a:solidFill>
                  <a:schemeClr val="tx2">
                    <a:lumMod val="75000"/>
                  </a:schemeClr>
                </a:solidFill>
                <a:latin typeface="Eras Bold ITC" panose="020B0907030504020204" pitchFamily="34" charset="0"/>
              </a:rPr>
              <a:t>2.Bullet shooting: </a:t>
            </a:r>
            <a:endParaRPr lang="en-US" sz="2000" dirty="0" smtClean="0">
              <a:solidFill>
                <a:schemeClr val="tx2">
                  <a:lumMod val="75000"/>
                </a:schemeClr>
              </a:solidFill>
              <a:latin typeface="Eras Bold ITC" panose="020B0907030504020204" pitchFamily="34" charset="0"/>
            </a:endParaRPr>
          </a:p>
          <a:p>
            <a:r>
              <a:rPr lang="en-US" sz="2000" dirty="0" smtClean="0">
                <a:solidFill>
                  <a:schemeClr val="tx2">
                    <a:lumMod val="75000"/>
                  </a:schemeClr>
                </a:solidFill>
                <a:latin typeface="Eras Bold ITC" panose="020B0907030504020204" pitchFamily="34" charset="0"/>
              </a:rPr>
              <a:t>    </a:t>
            </a:r>
            <a:r>
              <a:rPr lang="en-US" sz="2000" dirty="0">
                <a:solidFill>
                  <a:schemeClr val="tx2">
                    <a:lumMod val="75000"/>
                  </a:schemeClr>
                </a:solidFill>
                <a:latin typeface="Eras Bold ITC" panose="020B0907030504020204" pitchFamily="34" charset="0"/>
              </a:rPr>
              <a:t>The player can shoot bullets at incoming asteroids using the spacebar. </a:t>
            </a:r>
          </a:p>
        </p:txBody>
      </p:sp>
      <p:sp>
        <p:nvSpPr>
          <p:cNvPr id="5" name="Rectangle 4"/>
          <p:cNvSpPr/>
          <p:nvPr/>
        </p:nvSpPr>
        <p:spPr>
          <a:xfrm>
            <a:off x="991673" y="4380843"/>
            <a:ext cx="6096000" cy="1323439"/>
          </a:xfrm>
          <a:prstGeom prst="rect">
            <a:avLst/>
          </a:prstGeom>
        </p:spPr>
        <p:txBody>
          <a:bodyPr>
            <a:spAutoFit/>
          </a:bodyPr>
          <a:lstStyle/>
          <a:p>
            <a:r>
              <a:rPr lang="en-US" sz="2000" dirty="0">
                <a:solidFill>
                  <a:schemeClr val="bg1"/>
                </a:solidFill>
                <a:latin typeface="Eras Bold ITC" panose="020B0907030504020204" pitchFamily="34" charset="0"/>
              </a:rPr>
              <a:t>3.Asteroid Spawning</a:t>
            </a:r>
            <a:r>
              <a:rPr lang="en-US" sz="2000" dirty="0" smtClean="0">
                <a:solidFill>
                  <a:schemeClr val="bg1"/>
                </a:solidFill>
                <a:latin typeface="Eras Bold ITC" panose="020B0907030504020204" pitchFamily="34" charset="0"/>
              </a:rPr>
              <a:t>:</a:t>
            </a:r>
          </a:p>
          <a:p>
            <a:r>
              <a:rPr lang="en-US" sz="2000" dirty="0">
                <a:solidFill>
                  <a:schemeClr val="bg1"/>
                </a:solidFill>
                <a:latin typeface="Eras Bold ITC" panose="020B0907030504020204" pitchFamily="34" charset="0"/>
              </a:rPr>
              <a:t> </a:t>
            </a:r>
            <a:r>
              <a:rPr lang="en-US" sz="2000" dirty="0" smtClean="0">
                <a:solidFill>
                  <a:schemeClr val="bg1"/>
                </a:solidFill>
                <a:latin typeface="Eras Bold ITC" panose="020B0907030504020204" pitchFamily="34" charset="0"/>
              </a:rPr>
              <a:t>             Asteroids   </a:t>
            </a:r>
            <a:r>
              <a:rPr lang="en-US" sz="2000" dirty="0">
                <a:solidFill>
                  <a:schemeClr val="bg1"/>
                </a:solidFill>
                <a:latin typeface="Eras Bold ITC" panose="020B0907030504020204" pitchFamily="34" charset="0"/>
              </a:rPr>
              <a:t>are </a:t>
            </a:r>
            <a:r>
              <a:rPr lang="en-US" sz="2000" dirty="0" smtClean="0">
                <a:solidFill>
                  <a:schemeClr val="bg1"/>
                </a:solidFill>
                <a:latin typeface="Eras Bold ITC" panose="020B0907030504020204" pitchFamily="34" charset="0"/>
              </a:rPr>
              <a:t>  randomly   generated </a:t>
            </a:r>
            <a:r>
              <a:rPr lang="en-US" sz="2000" dirty="0">
                <a:solidFill>
                  <a:schemeClr val="bg1"/>
                </a:solidFill>
                <a:latin typeface="Eras Bold ITC" panose="020B0907030504020204" pitchFamily="34" charset="0"/>
              </a:rPr>
              <a:t>and </a:t>
            </a:r>
            <a:r>
              <a:rPr lang="en-US" sz="2000" dirty="0" smtClean="0">
                <a:solidFill>
                  <a:schemeClr val="bg1"/>
                </a:solidFill>
                <a:latin typeface="Eras Bold ITC" panose="020B0907030504020204" pitchFamily="34" charset="0"/>
              </a:rPr>
              <a:t>  move   towards   the   player's  spaceship..</a:t>
            </a:r>
            <a:endParaRPr lang="en-US" sz="2000" dirty="0">
              <a:solidFill>
                <a:schemeClr val="bg1"/>
              </a:solidFill>
              <a:latin typeface="Eras Bold ITC" panose="020B0907030504020204" pitchFamily="34" charset="0"/>
            </a:endParaRPr>
          </a:p>
        </p:txBody>
      </p:sp>
      <p:pic>
        <p:nvPicPr>
          <p:cNvPr id="6" name="Picture 5"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1968" y="4326051"/>
            <a:ext cx="2823024" cy="2531949"/>
          </a:xfrm>
          <a:prstGeom prst="rect">
            <a:avLst/>
          </a:prstGeom>
          <a:ln>
            <a:noFill/>
          </a:ln>
          <a:effectLst>
            <a:softEdge rad="112500"/>
          </a:effectLst>
        </p:spPr>
      </p:pic>
      <p:pic>
        <p:nvPicPr>
          <p:cNvPr id="7" name="SOUND ">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7531" y="6248400"/>
            <a:ext cx="609600" cy="609600"/>
          </a:xfrm>
          <a:prstGeom prst="rect">
            <a:avLst/>
          </a:prstGeom>
          <a:ln>
            <a:noFill/>
          </a:ln>
          <a:effectLst>
            <a:softEdge rad="112500"/>
          </a:effectLst>
        </p:spPr>
      </p:pic>
    </p:spTree>
    <p:extLst>
      <p:ext uri="{BB962C8B-B14F-4D97-AF65-F5344CB8AC3E}">
        <p14:creationId xmlns:p14="http://schemas.microsoft.com/office/powerpoint/2010/main" val="228772122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402"/>
            <a:ext cx="12249918" cy="6976402"/>
          </a:xfrm>
          <a:prstGeom prst="rect">
            <a:avLst/>
          </a:prstGeom>
        </p:spPr>
      </p:pic>
      <p:sp>
        <p:nvSpPr>
          <p:cNvPr id="5" name="Rectangle 4"/>
          <p:cNvSpPr/>
          <p:nvPr/>
        </p:nvSpPr>
        <p:spPr>
          <a:xfrm>
            <a:off x="257578" y="425003"/>
            <a:ext cx="6928834" cy="1631216"/>
          </a:xfrm>
          <a:prstGeom prst="rect">
            <a:avLst/>
          </a:prstGeom>
        </p:spPr>
        <p:txBody>
          <a:bodyPr wrap="square">
            <a:spAutoFit/>
          </a:bodyPr>
          <a:lstStyle/>
          <a:p>
            <a:r>
              <a:rPr lang="en-US" sz="2000" dirty="0">
                <a:effectLst>
                  <a:outerShdw blurRad="38100" dist="38100" dir="2700000" algn="tl">
                    <a:srgbClr val="000000">
                      <a:alpha val="43137"/>
                    </a:srgbClr>
                  </a:outerShdw>
                </a:effectLst>
                <a:latin typeface="Eras Bold ITC" panose="020B0907030504020204" pitchFamily="34" charset="0"/>
              </a:rPr>
              <a:t>4.Collision Detection</a:t>
            </a:r>
            <a:r>
              <a:rPr lang="en-US" sz="2000" dirty="0" smtClean="0">
                <a:effectLst>
                  <a:outerShdw blurRad="38100" dist="38100" dir="2700000" algn="tl">
                    <a:srgbClr val="000000">
                      <a:alpha val="43137"/>
                    </a:srgbClr>
                  </a:outerShdw>
                </a:effectLst>
                <a:latin typeface="Eras Bold ITC" panose="020B0907030504020204" pitchFamily="34" charset="0"/>
              </a:rPr>
              <a:t>:</a:t>
            </a:r>
          </a:p>
          <a:p>
            <a:endParaRPr lang="en-US" sz="2000" dirty="0" smtClean="0">
              <a:effectLst>
                <a:outerShdw blurRad="38100" dist="38100" dir="2700000" algn="tl">
                  <a:srgbClr val="000000">
                    <a:alpha val="43137"/>
                  </a:srgbClr>
                </a:outerShdw>
              </a:effectLst>
              <a:latin typeface="Eras Bold ITC" panose="020B0907030504020204" pitchFamily="34" charset="0"/>
            </a:endParaRPr>
          </a:p>
          <a:p>
            <a:r>
              <a:rPr lang="en-US" sz="2000" dirty="0" smtClean="0">
                <a:effectLst>
                  <a:outerShdw blurRad="38100" dist="38100" dir="2700000" algn="tl">
                    <a:srgbClr val="000000">
                      <a:alpha val="43137"/>
                    </a:srgbClr>
                  </a:outerShdw>
                </a:effectLst>
                <a:latin typeface="Eras Bold ITC" panose="020B0907030504020204" pitchFamily="34" charset="0"/>
              </a:rPr>
              <a:t> </a:t>
            </a:r>
            <a:r>
              <a:rPr lang="en-US" sz="2000" dirty="0">
                <a:effectLst>
                  <a:outerShdw blurRad="38100" dist="38100" dir="2700000" algn="tl">
                    <a:srgbClr val="000000">
                      <a:alpha val="43137"/>
                    </a:srgbClr>
                  </a:outerShdw>
                </a:effectLst>
                <a:latin typeface="Eras Bold ITC" panose="020B0907030504020204" pitchFamily="34" charset="0"/>
              </a:rPr>
              <a:t>Collisions between the bullets, asteroids, and the player's spaceship are detected, and the game responds accordingly. </a:t>
            </a:r>
          </a:p>
        </p:txBody>
      </p:sp>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2924" y="284063"/>
            <a:ext cx="2532453" cy="3026535"/>
          </a:xfrm>
          <a:prstGeom prst="rect">
            <a:avLst/>
          </a:prstGeom>
          <a:ln>
            <a:noFill/>
          </a:ln>
          <a:effectLst>
            <a:softEdge rad="112500"/>
          </a:effectLst>
        </p:spPr>
      </p:pic>
      <p:sp>
        <p:nvSpPr>
          <p:cNvPr id="7" name="Rectangle 6"/>
          <p:cNvSpPr/>
          <p:nvPr/>
        </p:nvSpPr>
        <p:spPr>
          <a:xfrm>
            <a:off x="0" y="3819834"/>
            <a:ext cx="10650828" cy="1015663"/>
          </a:xfrm>
          <a:prstGeom prst="rect">
            <a:avLst/>
          </a:prstGeom>
        </p:spPr>
        <p:txBody>
          <a:bodyPr wrap="square">
            <a:spAutoFit/>
          </a:bodyPr>
          <a:lstStyle/>
          <a:p>
            <a:r>
              <a:rPr lang="en-US" sz="2000" dirty="0">
                <a:latin typeface="Eras Bold ITC" panose="020B0907030504020204" pitchFamily="34" charset="0"/>
              </a:rPr>
              <a:t>5.Scoring System</a:t>
            </a:r>
            <a:r>
              <a:rPr lang="en-US" sz="2000" dirty="0" smtClean="0">
                <a:latin typeface="Eras Bold ITC" panose="020B0907030504020204" pitchFamily="34" charset="0"/>
              </a:rPr>
              <a:t>:</a:t>
            </a:r>
          </a:p>
          <a:p>
            <a:r>
              <a:rPr lang="en-US" sz="2000" dirty="0">
                <a:latin typeface="Eras Bold ITC" panose="020B0907030504020204" pitchFamily="34" charset="0"/>
              </a:rPr>
              <a:t> </a:t>
            </a:r>
            <a:r>
              <a:rPr lang="en-US" sz="2000" dirty="0" smtClean="0">
                <a:latin typeface="Eras Bold ITC" panose="020B0907030504020204" pitchFamily="34" charset="0"/>
              </a:rPr>
              <a:t>     </a:t>
            </a:r>
            <a:r>
              <a:rPr lang="en-US" sz="2000" dirty="0">
                <a:latin typeface="Eras Bold ITC" panose="020B0907030504020204" pitchFamily="34" charset="0"/>
              </a:rPr>
              <a:t>The player earns points for destroying asteroids, and loses lives when colliding with asteroids.</a:t>
            </a:r>
          </a:p>
        </p:txBody>
      </p:sp>
      <p:sp>
        <p:nvSpPr>
          <p:cNvPr id="8" name="Rectangle 7"/>
          <p:cNvSpPr/>
          <p:nvPr/>
        </p:nvSpPr>
        <p:spPr>
          <a:xfrm>
            <a:off x="3219719" y="4835497"/>
            <a:ext cx="1493949" cy="369332"/>
          </a:xfrm>
          <a:prstGeom prst="rect">
            <a:avLst/>
          </a:prstGeom>
        </p:spPr>
        <p:txBody>
          <a:bodyPr wrap="square">
            <a:spAutoFit/>
          </a:bodyPr>
          <a:lstStyle/>
          <a:p>
            <a:r>
              <a:rPr lang="en-US" dirty="0">
                <a:solidFill>
                  <a:schemeClr val="bg1"/>
                </a:solidFill>
                <a:latin typeface="Bodoni MT Black" panose="02070A03080606020203" pitchFamily="18" charset="0"/>
              </a:rPr>
              <a:t>Like this:</a:t>
            </a:r>
          </a:p>
        </p:txBody>
      </p:sp>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9723" y="5256157"/>
            <a:ext cx="7554379" cy="8668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SOUND ">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57578" y="6248400"/>
            <a:ext cx="609600" cy="609600"/>
          </a:xfrm>
          <a:prstGeom prst="rect">
            <a:avLst/>
          </a:prstGeom>
          <a:ln>
            <a:noFill/>
          </a:ln>
          <a:effectLst>
            <a:softEdge rad="112500"/>
          </a:effectLst>
        </p:spPr>
      </p:pic>
    </p:spTree>
    <p:extLst>
      <p:ext uri="{BB962C8B-B14F-4D97-AF65-F5344CB8AC3E}">
        <p14:creationId xmlns:p14="http://schemas.microsoft.com/office/powerpoint/2010/main" val="85458594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31" y="0"/>
            <a:ext cx="12192000" cy="6858000"/>
          </a:xfrm>
          <a:prstGeom prst="rect">
            <a:avLst/>
          </a:prstGeom>
        </p:spPr>
      </p:pic>
      <p:sp>
        <p:nvSpPr>
          <p:cNvPr id="3" name="Rectangle 2"/>
          <p:cNvSpPr/>
          <p:nvPr/>
        </p:nvSpPr>
        <p:spPr>
          <a:xfrm>
            <a:off x="5510904" y="3244334"/>
            <a:ext cx="184731" cy="369332"/>
          </a:xfrm>
          <a:prstGeom prst="rect">
            <a:avLst/>
          </a:prstGeom>
        </p:spPr>
        <p:txBody>
          <a:bodyPr wrap="none">
            <a:spAutoFit/>
          </a:bodyPr>
          <a:lstStyle/>
          <a:p>
            <a:endParaRPr lang="en-US" dirty="0">
              <a:solidFill>
                <a:schemeClr val="bg1"/>
              </a:solidFill>
            </a:endParaRPr>
          </a:p>
        </p:txBody>
      </p:sp>
      <p:sp>
        <p:nvSpPr>
          <p:cNvPr id="4" name="Rectangle 3"/>
          <p:cNvSpPr/>
          <p:nvPr/>
        </p:nvSpPr>
        <p:spPr>
          <a:xfrm>
            <a:off x="1313645" y="618186"/>
            <a:ext cx="5367451" cy="646331"/>
          </a:xfrm>
          <a:prstGeom prst="rect">
            <a:avLst/>
          </a:prstGeom>
        </p:spPr>
        <p:txBody>
          <a:bodyPr wrap="square">
            <a:spAutoFit/>
          </a:bodyPr>
          <a:lstStyle/>
          <a:p>
            <a:r>
              <a:rPr lang="en-US" sz="3600" dirty="0" smtClean="0">
                <a:latin typeface="Bodoni MT Black" panose="02070A03080606020203" pitchFamily="18" charset="0"/>
              </a:rPr>
              <a:t>Challenges:</a:t>
            </a:r>
            <a:endParaRPr lang="en-US" sz="3600" dirty="0">
              <a:latin typeface="Bodoni MT Black" panose="02070A03080606020203" pitchFamily="18" charset="0"/>
            </a:endParaRPr>
          </a:p>
        </p:txBody>
      </p:sp>
      <p:sp>
        <p:nvSpPr>
          <p:cNvPr id="5" name="Rectangle 4"/>
          <p:cNvSpPr/>
          <p:nvPr/>
        </p:nvSpPr>
        <p:spPr>
          <a:xfrm>
            <a:off x="2833352" y="1264517"/>
            <a:ext cx="6310648" cy="4401205"/>
          </a:xfrm>
          <a:prstGeom prst="rect">
            <a:avLst/>
          </a:prstGeom>
        </p:spPr>
        <p:txBody>
          <a:bodyPr wrap="square">
            <a:spAutoFit/>
          </a:bodyPr>
          <a:lstStyle/>
          <a:p>
            <a:r>
              <a:rPr lang="en-US" sz="2000" b="1" dirty="0"/>
              <a:t>Optimizing game performance for smoother gameplay was a significant challenge. The game required optimization to: </a:t>
            </a:r>
          </a:p>
          <a:p>
            <a:r>
              <a:rPr lang="en-US" sz="2000" b="1" dirty="0" smtClean="0"/>
              <a:t>1.Achieve </a:t>
            </a:r>
            <a:r>
              <a:rPr lang="en-US" sz="2000" b="1" dirty="0"/>
              <a:t>a consistent frame rate                                              </a:t>
            </a:r>
            <a:r>
              <a:rPr lang="en-US" sz="2000" b="1" dirty="0" smtClean="0"/>
              <a:t>               2.Reduce </a:t>
            </a:r>
            <a:r>
              <a:rPr lang="en-US" sz="2000" b="1" dirty="0"/>
              <a:t>lag and shuttering Improve overall gaming experience </a:t>
            </a:r>
            <a:r>
              <a:rPr lang="en-US" sz="2000" b="1" dirty="0" smtClean="0"/>
              <a:t>.   </a:t>
            </a:r>
          </a:p>
          <a:p>
            <a:r>
              <a:rPr lang="en-US" sz="2000" b="1" dirty="0" smtClean="0"/>
              <a:t> </a:t>
            </a:r>
          </a:p>
          <a:p>
            <a:r>
              <a:rPr lang="en-US" sz="2000" b="1" dirty="0" smtClean="0"/>
              <a:t>To </a:t>
            </a:r>
            <a:r>
              <a:rPr lang="en-US" sz="2000" b="1" dirty="0"/>
              <a:t>address this challenge, the following strategies were employed: </a:t>
            </a:r>
            <a:endParaRPr lang="en-US" sz="2000" b="1" dirty="0" smtClean="0"/>
          </a:p>
          <a:p>
            <a:r>
              <a:rPr lang="en-US" sz="2000" b="1" dirty="0" smtClean="0"/>
              <a:t>1:Optimized </a:t>
            </a:r>
            <a:r>
              <a:rPr lang="en-US" sz="2000" b="1" dirty="0"/>
              <a:t>game loops and event handling </a:t>
            </a:r>
            <a:r>
              <a:rPr lang="en-US" sz="2000" b="1" dirty="0" smtClean="0"/>
              <a:t>.</a:t>
            </a:r>
          </a:p>
          <a:p>
            <a:r>
              <a:rPr lang="en-US" sz="2000" b="1" dirty="0" smtClean="0"/>
              <a:t> 2:Implemented </a:t>
            </a:r>
            <a:r>
              <a:rPr lang="en-US" sz="2000" b="1" dirty="0"/>
              <a:t>efficient rendering techniques, such as batch </a:t>
            </a:r>
            <a:r>
              <a:rPr lang="en-US" sz="2000" b="1" dirty="0" smtClean="0"/>
              <a:t>rendering.</a:t>
            </a:r>
          </a:p>
          <a:p>
            <a:r>
              <a:rPr lang="en-US" sz="2000" b="1" dirty="0" smtClean="0"/>
              <a:t> 3:Used </a:t>
            </a:r>
            <a:r>
              <a:rPr lang="en-US" sz="2000" b="1" dirty="0" err="1"/>
              <a:t>Pygame's</a:t>
            </a:r>
            <a:r>
              <a:rPr lang="en-US" sz="2000" b="1" dirty="0"/>
              <a:t> built-in optimization features, such as  </a:t>
            </a:r>
            <a:r>
              <a:rPr lang="en-US" sz="2000" b="1" dirty="0" err="1"/>
              <a:t>pygame,display_set_mode</a:t>
            </a:r>
            <a:r>
              <a:rPr lang="en-US" sz="2000" b="1" dirty="0"/>
              <a:t>() with the HWSURFACE flag</a:t>
            </a:r>
          </a:p>
        </p:txBody>
      </p:sp>
      <p:pic>
        <p:nvPicPr>
          <p:cNvPr id="6" name="SOUND ">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927" y="6168483"/>
            <a:ext cx="609600" cy="609600"/>
          </a:xfrm>
          <a:prstGeom prst="rect">
            <a:avLst/>
          </a:prstGeom>
        </p:spPr>
      </p:pic>
    </p:spTree>
    <p:extLst>
      <p:ext uri="{BB962C8B-B14F-4D97-AF65-F5344CB8AC3E}">
        <p14:creationId xmlns:p14="http://schemas.microsoft.com/office/powerpoint/2010/main" val="146525505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1836996" y="668559"/>
            <a:ext cx="6070632" cy="707886"/>
          </a:xfrm>
          <a:prstGeom prst="rect">
            <a:avLst/>
          </a:prstGeom>
        </p:spPr>
        <p:txBody>
          <a:bodyPr wrap="square">
            <a:spAutoFit/>
          </a:bodyPr>
          <a:lstStyle/>
          <a:p>
            <a:r>
              <a:rPr lang="en-US" sz="2000" b="1" dirty="0" smtClean="0">
                <a:latin typeface="Eras Bold ITC" panose="020B0907030504020204" pitchFamily="34" charset="0"/>
              </a:rPr>
              <a:t>Initializing Libraries And Defining Constants:</a:t>
            </a:r>
          </a:p>
          <a:p>
            <a:endParaRPr lang="en-US" sz="2000" b="1" dirty="0">
              <a:latin typeface="Eras Bold ITC" panose="020B0907030504020204" pitchFamily="34" charset="0"/>
            </a:endParaRPr>
          </a:p>
        </p:txBody>
      </p:sp>
      <p:sp>
        <p:nvSpPr>
          <p:cNvPr id="5" name="Rectangle 4"/>
          <p:cNvSpPr/>
          <p:nvPr/>
        </p:nvSpPr>
        <p:spPr>
          <a:xfrm>
            <a:off x="3048000" y="2413338"/>
            <a:ext cx="6096000" cy="369332"/>
          </a:xfrm>
          <a:prstGeom prst="rect">
            <a:avLst/>
          </a:prstGeom>
        </p:spPr>
        <p:txBody>
          <a:bodyPr>
            <a:spAutoFit/>
          </a:bodyPr>
          <a:lstStyle/>
          <a:p>
            <a:endParaRPr lang="en-US" dirty="0">
              <a:solidFill>
                <a:schemeClr val="bg1"/>
              </a:solidFill>
            </a:endParaRPr>
          </a:p>
        </p:txBody>
      </p:sp>
      <p:sp>
        <p:nvSpPr>
          <p:cNvPr id="2" name="Rectangle 1"/>
          <p:cNvSpPr/>
          <p:nvPr/>
        </p:nvSpPr>
        <p:spPr>
          <a:xfrm>
            <a:off x="2060620" y="1584102"/>
            <a:ext cx="7083380" cy="3970318"/>
          </a:xfrm>
          <a:prstGeom prst="rect">
            <a:avLst/>
          </a:prstGeom>
        </p:spPr>
        <p:txBody>
          <a:bodyPr wrap="square">
            <a:spAutoFit/>
          </a:bodyPr>
          <a:lstStyle/>
          <a:p>
            <a:r>
              <a:rPr lang="en-US" dirty="0">
                <a:solidFill>
                  <a:schemeClr val="tx1">
                    <a:lumMod val="95000"/>
                  </a:schemeClr>
                </a:solidFill>
                <a:latin typeface="Arial Rounded MT Bold" panose="020F0704030504030204" pitchFamily="34" charset="0"/>
              </a:rPr>
              <a:t># Importing necessary </a:t>
            </a:r>
            <a:r>
              <a:rPr lang="en-US" dirty="0" smtClean="0">
                <a:solidFill>
                  <a:schemeClr val="tx1">
                    <a:lumMod val="95000"/>
                  </a:schemeClr>
                </a:solidFill>
                <a:latin typeface="Arial Rounded MT Bold" panose="020F0704030504030204" pitchFamily="34" charset="0"/>
              </a:rPr>
              <a:t>libraries</a:t>
            </a:r>
          </a:p>
          <a:p>
            <a:r>
              <a:rPr lang="en-US" dirty="0" smtClean="0">
                <a:solidFill>
                  <a:schemeClr val="tx1">
                    <a:lumMod val="95000"/>
                  </a:schemeClr>
                </a:solidFill>
                <a:latin typeface="Arial Rounded MT Bold" panose="020F0704030504030204" pitchFamily="34" charset="0"/>
              </a:rPr>
              <a:t>import </a:t>
            </a:r>
            <a:r>
              <a:rPr lang="en-US" dirty="0" err="1" smtClean="0">
                <a:solidFill>
                  <a:schemeClr val="tx1">
                    <a:lumMod val="95000"/>
                  </a:schemeClr>
                </a:solidFill>
                <a:latin typeface="Arial Rounded MT Bold" panose="020F0704030504030204" pitchFamily="34" charset="0"/>
              </a:rPr>
              <a:t>pygame</a:t>
            </a:r>
            <a:endParaRPr lang="en-US" dirty="0">
              <a:solidFill>
                <a:schemeClr val="tx1">
                  <a:lumMod val="95000"/>
                </a:schemeClr>
              </a:solidFill>
              <a:latin typeface="Arial Rounded MT Bold" panose="020F0704030504030204" pitchFamily="34" charset="0"/>
            </a:endParaRPr>
          </a:p>
          <a:p>
            <a:r>
              <a:rPr lang="en-US" dirty="0" smtClean="0">
                <a:solidFill>
                  <a:schemeClr val="tx1">
                    <a:lumMod val="95000"/>
                  </a:schemeClr>
                </a:solidFill>
                <a:latin typeface="Arial Rounded MT Bold" panose="020F0704030504030204" pitchFamily="34" charset="0"/>
              </a:rPr>
              <a:t>import random</a:t>
            </a:r>
          </a:p>
          <a:p>
            <a:r>
              <a:rPr lang="en-US" dirty="0" smtClean="0">
                <a:solidFill>
                  <a:schemeClr val="tx1">
                    <a:lumMod val="95000"/>
                  </a:schemeClr>
                </a:solidFill>
                <a:latin typeface="Arial Rounded MT Bold" panose="020F0704030504030204" pitchFamily="34" charset="0"/>
              </a:rPr>
              <a:t>from </a:t>
            </a:r>
            <a:r>
              <a:rPr lang="en-US" dirty="0">
                <a:solidFill>
                  <a:schemeClr val="tx1">
                    <a:lumMod val="95000"/>
                  </a:schemeClr>
                </a:solidFill>
                <a:latin typeface="Arial Rounded MT Bold" panose="020F0704030504030204" pitchFamily="34" charset="0"/>
              </a:rPr>
              <a:t>collections </a:t>
            </a:r>
            <a:r>
              <a:rPr lang="en-US" dirty="0" smtClean="0">
                <a:solidFill>
                  <a:schemeClr val="tx1">
                    <a:lumMod val="95000"/>
                  </a:schemeClr>
                </a:solidFill>
                <a:latin typeface="Arial Rounded MT Bold" panose="020F0704030504030204" pitchFamily="34" charset="0"/>
              </a:rPr>
              <a:t>import </a:t>
            </a:r>
            <a:r>
              <a:rPr lang="en-US" dirty="0" err="1" smtClean="0">
                <a:solidFill>
                  <a:schemeClr val="tx1">
                    <a:lumMod val="95000"/>
                  </a:schemeClr>
                </a:solidFill>
                <a:latin typeface="Arial Rounded MT Bold" panose="020F0704030504030204" pitchFamily="34" charset="0"/>
              </a:rPr>
              <a:t>deque</a:t>
            </a:r>
            <a:endParaRPr lang="en-US" dirty="0" smtClean="0">
              <a:solidFill>
                <a:schemeClr val="tx1">
                  <a:lumMod val="95000"/>
                </a:schemeClr>
              </a:solidFill>
              <a:latin typeface="Arial Rounded MT Bold" panose="020F0704030504030204" pitchFamily="34" charset="0"/>
            </a:endParaRPr>
          </a:p>
          <a:p>
            <a:r>
              <a:rPr lang="en-US" dirty="0" smtClean="0">
                <a:solidFill>
                  <a:schemeClr val="tx1">
                    <a:lumMod val="95000"/>
                  </a:schemeClr>
                </a:solidFill>
                <a:latin typeface="Arial Rounded MT Bold" panose="020F0704030504030204" pitchFamily="34" charset="0"/>
              </a:rPr>
              <a:t># </a:t>
            </a:r>
            <a:r>
              <a:rPr lang="en-US" dirty="0">
                <a:solidFill>
                  <a:schemeClr val="tx1">
                    <a:lumMod val="95000"/>
                  </a:schemeClr>
                </a:solidFill>
                <a:latin typeface="Arial Rounded MT Bold" panose="020F0704030504030204" pitchFamily="34" charset="0"/>
              </a:rPr>
              <a:t>Initializing </a:t>
            </a:r>
            <a:r>
              <a:rPr lang="en-US" dirty="0" err="1" smtClean="0">
                <a:solidFill>
                  <a:schemeClr val="tx1">
                    <a:lumMod val="95000"/>
                  </a:schemeClr>
                </a:solidFill>
                <a:latin typeface="Arial Rounded MT Bold" panose="020F0704030504030204" pitchFamily="34" charset="0"/>
              </a:rPr>
              <a:t>pygame</a:t>
            </a:r>
            <a:endParaRPr lang="en-US" dirty="0" smtClean="0">
              <a:solidFill>
                <a:schemeClr val="tx1">
                  <a:lumMod val="95000"/>
                </a:schemeClr>
              </a:solidFill>
              <a:latin typeface="Arial Rounded MT Bold" panose="020F0704030504030204" pitchFamily="34" charset="0"/>
            </a:endParaRPr>
          </a:p>
          <a:p>
            <a:r>
              <a:rPr lang="en-US" dirty="0" err="1" smtClean="0">
                <a:solidFill>
                  <a:schemeClr val="tx1">
                    <a:lumMod val="95000"/>
                  </a:schemeClr>
                </a:solidFill>
                <a:latin typeface="Arial Rounded MT Bold" panose="020F0704030504030204" pitchFamily="34" charset="0"/>
              </a:rPr>
              <a:t>pygame.init</a:t>
            </a:r>
            <a:r>
              <a:rPr lang="en-US" dirty="0" smtClean="0">
                <a:solidFill>
                  <a:schemeClr val="tx1">
                    <a:lumMod val="95000"/>
                  </a:schemeClr>
                </a:solidFill>
                <a:latin typeface="Arial Rounded MT Bold" panose="020F0704030504030204" pitchFamily="34" charset="0"/>
              </a:rPr>
              <a:t>()</a:t>
            </a:r>
          </a:p>
          <a:p>
            <a:r>
              <a:rPr lang="en-US" dirty="0" smtClean="0">
                <a:solidFill>
                  <a:schemeClr val="tx1">
                    <a:lumMod val="95000"/>
                  </a:schemeClr>
                </a:solidFill>
                <a:latin typeface="Arial Rounded MT Bold" panose="020F0704030504030204" pitchFamily="34" charset="0"/>
              </a:rPr>
              <a:t># </a:t>
            </a:r>
            <a:r>
              <a:rPr lang="en-US" dirty="0">
                <a:solidFill>
                  <a:schemeClr val="tx1">
                    <a:lumMod val="95000"/>
                  </a:schemeClr>
                </a:solidFill>
                <a:latin typeface="Arial Rounded MT Bold" panose="020F0704030504030204" pitchFamily="34" charset="0"/>
              </a:rPr>
              <a:t>Defining constants for screen width &amp; </a:t>
            </a:r>
            <a:r>
              <a:rPr lang="en-US" dirty="0" smtClean="0">
                <a:solidFill>
                  <a:schemeClr val="tx1">
                    <a:lumMod val="95000"/>
                  </a:schemeClr>
                </a:solidFill>
                <a:latin typeface="Arial Rounded MT Bold" panose="020F0704030504030204" pitchFamily="34" charset="0"/>
              </a:rPr>
              <a:t>height</a:t>
            </a:r>
          </a:p>
          <a:p>
            <a:r>
              <a:rPr lang="en-US" dirty="0" smtClean="0">
                <a:solidFill>
                  <a:schemeClr val="tx1">
                    <a:lumMod val="95000"/>
                  </a:schemeClr>
                </a:solidFill>
                <a:latin typeface="Arial Rounded MT Bold" panose="020F0704030504030204" pitchFamily="34" charset="0"/>
              </a:rPr>
              <a:t>SCREEN_WIDTH </a:t>
            </a:r>
            <a:r>
              <a:rPr lang="en-US" dirty="0">
                <a:solidFill>
                  <a:schemeClr val="tx1">
                    <a:lumMod val="95000"/>
                  </a:schemeClr>
                </a:solidFill>
                <a:latin typeface="Arial Rounded MT Bold" panose="020F0704030504030204" pitchFamily="34" charset="0"/>
              </a:rPr>
              <a:t>= </a:t>
            </a:r>
            <a:r>
              <a:rPr lang="en-US" dirty="0" smtClean="0">
                <a:solidFill>
                  <a:schemeClr val="tx1">
                    <a:lumMod val="95000"/>
                  </a:schemeClr>
                </a:solidFill>
                <a:latin typeface="Arial Rounded MT Bold" panose="020F0704030504030204" pitchFamily="34" charset="0"/>
              </a:rPr>
              <a:t>800</a:t>
            </a:r>
          </a:p>
          <a:p>
            <a:r>
              <a:rPr lang="en-US" dirty="0" smtClean="0">
                <a:solidFill>
                  <a:schemeClr val="tx1">
                    <a:lumMod val="95000"/>
                  </a:schemeClr>
                </a:solidFill>
                <a:latin typeface="Arial Rounded MT Bold" panose="020F0704030504030204" pitchFamily="34" charset="0"/>
              </a:rPr>
              <a:t>SCREEN_HEIGHT </a:t>
            </a:r>
            <a:r>
              <a:rPr lang="en-US" dirty="0">
                <a:solidFill>
                  <a:schemeClr val="tx1">
                    <a:lumMod val="95000"/>
                  </a:schemeClr>
                </a:solidFill>
                <a:latin typeface="Arial Rounded MT Bold" panose="020F0704030504030204" pitchFamily="34" charset="0"/>
              </a:rPr>
              <a:t>= </a:t>
            </a:r>
            <a:r>
              <a:rPr lang="en-US" dirty="0" smtClean="0">
                <a:solidFill>
                  <a:schemeClr val="tx1">
                    <a:lumMod val="95000"/>
                  </a:schemeClr>
                </a:solidFill>
                <a:latin typeface="Arial Rounded MT Bold" panose="020F0704030504030204" pitchFamily="34" charset="0"/>
              </a:rPr>
              <a:t>600</a:t>
            </a:r>
          </a:p>
          <a:p>
            <a:r>
              <a:rPr lang="en-US" dirty="0" smtClean="0">
                <a:solidFill>
                  <a:schemeClr val="tx1">
                    <a:lumMod val="95000"/>
                  </a:schemeClr>
                </a:solidFill>
                <a:latin typeface="Arial Rounded MT Bold" panose="020F0704030504030204" pitchFamily="34" charset="0"/>
              </a:rPr>
              <a:t># </a:t>
            </a:r>
            <a:r>
              <a:rPr lang="en-US" dirty="0">
                <a:solidFill>
                  <a:schemeClr val="tx1">
                    <a:lumMod val="95000"/>
                  </a:schemeClr>
                </a:solidFill>
                <a:latin typeface="Arial Rounded MT Bold" panose="020F0704030504030204" pitchFamily="34" charset="0"/>
              </a:rPr>
              <a:t>Setting the caption of the game </a:t>
            </a:r>
            <a:r>
              <a:rPr lang="en-US" dirty="0" smtClean="0">
                <a:solidFill>
                  <a:schemeClr val="tx1">
                    <a:lumMod val="95000"/>
                  </a:schemeClr>
                </a:solidFill>
                <a:latin typeface="Arial Rounded MT Bold" panose="020F0704030504030204" pitchFamily="34" charset="0"/>
              </a:rPr>
              <a:t>window</a:t>
            </a:r>
          </a:p>
          <a:p>
            <a:r>
              <a:rPr lang="en-US" dirty="0" err="1" smtClean="0">
                <a:solidFill>
                  <a:schemeClr val="tx1">
                    <a:lumMod val="95000"/>
                  </a:schemeClr>
                </a:solidFill>
                <a:latin typeface="Arial Rounded MT Bold" panose="020F0704030504030204" pitchFamily="34" charset="0"/>
              </a:rPr>
              <a:t>pygame.display.set_caption</a:t>
            </a:r>
            <a:r>
              <a:rPr lang="en-US" dirty="0">
                <a:solidFill>
                  <a:schemeClr val="tx1">
                    <a:lumMod val="95000"/>
                  </a:schemeClr>
                </a:solidFill>
                <a:latin typeface="Arial Rounded MT Bold" panose="020F0704030504030204" pitchFamily="34" charset="0"/>
              </a:rPr>
              <a:t>("Space Shooter</a:t>
            </a:r>
            <a:r>
              <a:rPr lang="en-US" dirty="0" smtClean="0">
                <a:solidFill>
                  <a:schemeClr val="tx1">
                    <a:lumMod val="95000"/>
                  </a:schemeClr>
                </a:solidFill>
                <a:latin typeface="Arial Rounded MT Bold" panose="020F0704030504030204" pitchFamily="34" charset="0"/>
              </a:rPr>
              <a:t>")</a:t>
            </a:r>
          </a:p>
          <a:p>
            <a:r>
              <a:rPr lang="en-US" dirty="0" smtClean="0">
                <a:solidFill>
                  <a:schemeClr val="tx1">
                    <a:lumMod val="95000"/>
                  </a:schemeClr>
                </a:solidFill>
                <a:latin typeface="Arial Rounded MT Bold" panose="020F0704030504030204" pitchFamily="34" charset="0"/>
              </a:rPr>
              <a:t># </a:t>
            </a:r>
            <a:r>
              <a:rPr lang="en-US" dirty="0">
                <a:solidFill>
                  <a:schemeClr val="tx1">
                    <a:lumMod val="95000"/>
                  </a:schemeClr>
                </a:solidFill>
                <a:latin typeface="Arial Rounded MT Bold" panose="020F0704030504030204" pitchFamily="34" charset="0"/>
              </a:rPr>
              <a:t>Defining Constants for </a:t>
            </a:r>
            <a:r>
              <a:rPr lang="en-US" dirty="0" err="1" smtClean="0">
                <a:solidFill>
                  <a:schemeClr val="tx1">
                    <a:lumMod val="95000"/>
                  </a:schemeClr>
                </a:solidFill>
                <a:latin typeface="Arial Rounded MT Bold" panose="020F0704030504030204" pitchFamily="34" charset="0"/>
              </a:rPr>
              <a:t>colours</a:t>
            </a:r>
            <a:endParaRPr lang="en-US" dirty="0" smtClean="0">
              <a:solidFill>
                <a:schemeClr val="tx1">
                  <a:lumMod val="95000"/>
                </a:schemeClr>
              </a:solidFill>
              <a:latin typeface="Arial Rounded MT Bold" panose="020F0704030504030204" pitchFamily="34" charset="0"/>
            </a:endParaRPr>
          </a:p>
          <a:p>
            <a:r>
              <a:rPr lang="en-US" dirty="0" smtClean="0">
                <a:solidFill>
                  <a:schemeClr val="tx1">
                    <a:lumMod val="95000"/>
                  </a:schemeClr>
                </a:solidFill>
                <a:latin typeface="Arial Rounded MT Bold" panose="020F0704030504030204" pitchFamily="34" charset="0"/>
              </a:rPr>
              <a:t>WHITE </a:t>
            </a:r>
            <a:r>
              <a:rPr lang="en-US" dirty="0">
                <a:solidFill>
                  <a:schemeClr val="tx1">
                    <a:lumMod val="95000"/>
                  </a:schemeClr>
                </a:solidFill>
                <a:latin typeface="Arial Rounded MT Bold" panose="020F0704030504030204" pitchFamily="34" charset="0"/>
              </a:rPr>
              <a:t>= (255, 255, 255</a:t>
            </a:r>
            <a:r>
              <a:rPr lang="en-US" dirty="0" smtClean="0">
                <a:solidFill>
                  <a:schemeClr val="tx1">
                    <a:lumMod val="95000"/>
                  </a:schemeClr>
                </a:solidFill>
                <a:latin typeface="Arial Rounded MT Bold" panose="020F0704030504030204" pitchFamily="34" charset="0"/>
              </a:rPr>
              <a:t>)</a:t>
            </a:r>
          </a:p>
          <a:p>
            <a:r>
              <a:rPr lang="en-US" dirty="0" smtClean="0">
                <a:solidFill>
                  <a:schemeClr val="tx1">
                    <a:lumMod val="95000"/>
                  </a:schemeClr>
                </a:solidFill>
                <a:latin typeface="Arial Rounded MT Bold" panose="020F0704030504030204" pitchFamily="34" charset="0"/>
              </a:rPr>
              <a:t>BLACK </a:t>
            </a:r>
            <a:r>
              <a:rPr lang="en-US" dirty="0">
                <a:solidFill>
                  <a:schemeClr val="tx1">
                    <a:lumMod val="95000"/>
                  </a:schemeClr>
                </a:solidFill>
                <a:latin typeface="Arial Rounded MT Bold" panose="020F0704030504030204" pitchFamily="34" charset="0"/>
              </a:rPr>
              <a:t>= (0, 0, 0)</a:t>
            </a:r>
          </a:p>
        </p:txBody>
      </p:sp>
      <p:pic>
        <p:nvPicPr>
          <p:cNvPr id="6" name="SOUND ">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82400" y="6248400"/>
            <a:ext cx="609600" cy="609600"/>
          </a:xfrm>
          <a:prstGeom prst="rect">
            <a:avLst/>
          </a:prstGeom>
          <a:ln>
            <a:noFill/>
          </a:ln>
          <a:effectLst>
            <a:softEdge rad="112500"/>
          </a:effectLst>
        </p:spPr>
      </p:pic>
    </p:spTree>
    <p:extLst>
      <p:ext uri="{BB962C8B-B14F-4D97-AF65-F5344CB8AC3E}">
        <p14:creationId xmlns:p14="http://schemas.microsoft.com/office/powerpoint/2010/main" val="2692958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571</TotalTime>
  <Words>1504</Words>
  <Application>Microsoft Office PowerPoint</Application>
  <PresentationFormat>Widescreen</PresentationFormat>
  <Paragraphs>214</Paragraphs>
  <Slides>18</Slides>
  <Notes>0</Notes>
  <HiddenSlides>0</HiddenSlides>
  <MMClips>13</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Arial</vt:lpstr>
      <vt:lpstr>Arial Black</vt:lpstr>
      <vt:lpstr>Arial Rounded MT Bold</vt:lpstr>
      <vt:lpstr>Arial Unicode MS</vt:lpstr>
      <vt:lpstr>Bodoni MT</vt:lpstr>
      <vt:lpstr>Bodoni MT Black</vt:lpstr>
      <vt:lpstr>Broadway</vt:lpstr>
      <vt:lpstr>Calibri</vt:lpstr>
      <vt:lpstr>Calibri Light</vt:lpstr>
      <vt:lpstr>Eras Bold ITC</vt:lpstr>
      <vt:lpstr>High Tower Text</vt:lpstr>
      <vt:lpstr>Wide Latin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areeshay</dc:creator>
  <cp:lastModifiedBy>LAIBA</cp:lastModifiedBy>
  <cp:revision>38</cp:revision>
  <dcterms:created xsi:type="dcterms:W3CDTF">2025-01-24T08:45:58Z</dcterms:created>
  <dcterms:modified xsi:type="dcterms:W3CDTF">2025-01-25T04:47:38Z</dcterms:modified>
</cp:coreProperties>
</file>